
<file path=[Content_Types].xml><?xml version="1.0" encoding="utf-8"?>
<Types xmlns="http://schemas.openxmlformats.org/package/2006/content-types">
  <Default Extension="png" ContentType="image/png"/>
  <Default Extension="jfif"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5"/>
  </p:notesMasterIdLst>
  <p:sldIdLst>
    <p:sldId id="295" r:id="rId2"/>
    <p:sldId id="257" r:id="rId3"/>
    <p:sldId id="297" r:id="rId4"/>
    <p:sldId id="298" r:id="rId5"/>
    <p:sldId id="299" r:id="rId6"/>
    <p:sldId id="260" r:id="rId7"/>
    <p:sldId id="259" r:id="rId8"/>
    <p:sldId id="300" r:id="rId9"/>
    <p:sldId id="301" r:id="rId10"/>
    <p:sldId id="302" r:id="rId11"/>
    <p:sldId id="264" r:id="rId12"/>
    <p:sldId id="265" r:id="rId13"/>
    <p:sldId id="267" r:id="rId14"/>
    <p:sldId id="270" r:id="rId15"/>
    <p:sldId id="268" r:id="rId16"/>
    <p:sldId id="303" r:id="rId17"/>
    <p:sldId id="304" r:id="rId18"/>
    <p:sldId id="261" r:id="rId19"/>
    <p:sldId id="305" r:id="rId20"/>
    <p:sldId id="306" r:id="rId21"/>
    <p:sldId id="309" r:id="rId22"/>
    <p:sldId id="310" r:id="rId23"/>
    <p:sldId id="308" r:id="rId24"/>
  </p:sldIdLst>
  <p:sldSz cx="9144000" cy="5143500" type="screen16x9"/>
  <p:notesSz cx="6858000" cy="9144000"/>
  <p:embeddedFontLst>
    <p:embeddedFont>
      <p:font typeface="Titillium Web Light" panose="020B0604020202020204" charset="0"/>
      <p:regular r:id="rId26"/>
      <p:bold r:id="rId27"/>
      <p:italic r:id="rId28"/>
      <p:boldItalic r:id="rId29"/>
    </p:embeddedFont>
    <p:embeddedFont>
      <p:font typeface="Titillium Web" panose="020B0604020202020204"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A6BB"/>
    <a:srgbClr val="009AB4"/>
    <a:srgbClr val="1295BE"/>
    <a:srgbClr val="3775FF"/>
    <a:srgbClr val="000096"/>
    <a:srgbClr val="0048EA"/>
    <a:srgbClr val="FFFFFF"/>
    <a:srgbClr val="412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ED31F-4C28-4180-97D3-87A74C8CC402}">
  <a:tblStyle styleId="{EBDED31F-4C28-4180-97D3-87A74C8CC4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3F4AB4-FE6C-4C75-8DE0-3188A609124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216" autoAdjust="0"/>
    <p:restoredTop sz="81127" autoAdjust="0"/>
  </p:normalViewPr>
  <p:slideViewPr>
    <p:cSldViewPr snapToGrid="0">
      <p:cViewPr varScale="1">
        <p:scale>
          <a:sx n="94" d="100"/>
          <a:sy n="94" d="100"/>
        </p:scale>
        <p:origin x="63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r>
              <a:rPr lang="en-US" smtClean="0"/>
              <a:t>both</a:t>
            </a:r>
            <a:endParaRPr lang="ar-JO"/>
          </a:p>
        </p:txBody>
      </p:sp>
    </p:spTree>
    <p:extLst>
      <p:ext uri="{BB962C8B-B14F-4D97-AF65-F5344CB8AC3E}">
        <p14:creationId xmlns:p14="http://schemas.microsoft.com/office/powerpoint/2010/main" val="23257470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mary</a:t>
            </a:r>
            <a:endParaRPr dirty="0"/>
          </a:p>
        </p:txBody>
      </p:sp>
    </p:spTree>
    <p:extLst>
      <p:ext uri="{BB962C8B-B14F-4D97-AF65-F5344CB8AC3E}">
        <p14:creationId xmlns:p14="http://schemas.microsoft.com/office/powerpoint/2010/main" val="337752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err="1" smtClean="0">
                <a:solidFill>
                  <a:srgbClr val="000000"/>
                </a:solidFill>
                <a:effectLst/>
                <a:latin typeface="Arial"/>
                <a:ea typeface="Arial"/>
                <a:cs typeface="Arial"/>
                <a:sym typeface="Arial"/>
              </a:rPr>
              <a:t>mary</a:t>
            </a:r>
            <a:r>
              <a:rPr lang="en-US" sz="1100" b="0" i="0" u="none" strike="noStrike" cap="none" dirty="0" smtClean="0">
                <a:solidFill>
                  <a:srgbClr val="000000"/>
                </a:solidFill>
                <a:effectLst/>
                <a:latin typeface="Arial"/>
                <a:ea typeface="Arial"/>
                <a:cs typeface="Arial"/>
                <a:sym typeface="Arial"/>
              </a:rPr>
              <a:t/>
            </a:r>
            <a:br>
              <a:rPr lang="en-US" sz="1100" b="0" i="0" u="none" strike="noStrike" cap="none" dirty="0" smtClean="0">
                <a:solidFill>
                  <a:srgbClr val="000000"/>
                </a:solidFill>
                <a:effectLst/>
                <a:latin typeface="Arial"/>
                <a:ea typeface="Arial"/>
                <a:cs typeface="Arial"/>
                <a:sym typeface="Arial"/>
              </a:rPr>
            </a:br>
            <a:r>
              <a:rPr lang="en-US" sz="1100" b="0" i="0" u="none" strike="noStrike" cap="none" dirty="0" smtClean="0">
                <a:solidFill>
                  <a:srgbClr val="000000"/>
                </a:solidFill>
                <a:effectLst/>
                <a:latin typeface="Arial"/>
                <a:ea typeface="Arial"/>
                <a:cs typeface="Arial"/>
                <a:sym typeface="Arial"/>
              </a:rPr>
              <a:t>-𝑞(𝒙; 𝒃): This function quantizes the input value 𝒙 using a quantization bit width 𝒃.</a:t>
            </a: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-𝑐𝑙𝑎𝑚𝑝(𝑥; 𝑥𝑚𝑖𝑛, 𝑥𝑚𝑎𝑥): This component clips the input value 𝑥 to the range between 𝑥𝑚𝑖𝑛 and 𝑥𝑚𝑎𝑥. It ensures that the input value falls within the desired dynamic range.</a:t>
            </a:r>
          </a:p>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-𝑧: This represents the zero point used in quantization. It is calculated as -𝑥𝑚𝑖𝑛 divided by 𝑠.</a:t>
            </a:r>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b="0" i="0" u="none" strike="noStrike" cap="none" dirty="0" smtClean="0">
                <a:solidFill>
                  <a:srgbClr val="000000"/>
                </a:solidFill>
                <a:effectLst/>
                <a:latin typeface="Arial"/>
                <a:ea typeface="Arial"/>
                <a:cs typeface="Arial"/>
                <a:sym typeface="Arial"/>
              </a:rPr>
              <a:t>Mary - Many situations that we encounter in our daily lives can surprisingly be expressed as multi-objective optimization problems. When we buy a new phone or laptop, we judge cost, performance, battery life, and many other factors at the same time. And almost always, it’s nearly impossible to find a product that has the best performance and battery life at the lowest cost. A laptop with the best performance and highest battery life often has the highest cost, while the cheapest one usually lags in the other factors. As such, we often end up deciding based on a set of options that we consider to be the best collection of solutions.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amal</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amal</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Mary- in two</a:t>
            </a:r>
            <a:r>
              <a:rPr lang="en-US" baseline="0" dirty="0" smtClean="0"/>
              <a:t> words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mary</a:t>
            </a:r>
            <a:endParaRPr dirty="0"/>
          </a:p>
        </p:txBody>
      </p:sp>
    </p:spTree>
    <p:extLst>
      <p:ext uri="{BB962C8B-B14F-4D97-AF65-F5344CB8AC3E}">
        <p14:creationId xmlns:p14="http://schemas.microsoft.com/office/powerpoint/2010/main" val="1067663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marry</a:t>
            </a:r>
            <a:endParaRPr dirty="0"/>
          </a:p>
        </p:txBody>
      </p:sp>
    </p:spTree>
    <p:extLst>
      <p:ext uri="{BB962C8B-B14F-4D97-AF65-F5344CB8AC3E}">
        <p14:creationId xmlns:p14="http://schemas.microsoft.com/office/powerpoint/2010/main" val="3400553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mary</a:t>
            </a:r>
            <a:endParaRP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mary</a:t>
            </a:r>
            <a:endParaRPr dirty="0"/>
          </a:p>
        </p:txBody>
      </p:sp>
    </p:spTree>
    <p:extLst>
      <p:ext uri="{BB962C8B-B14F-4D97-AF65-F5344CB8AC3E}">
        <p14:creationId xmlns:p14="http://schemas.microsoft.com/office/powerpoint/2010/main" val="27242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amal</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err="1" smtClean="0"/>
              <a:t>amal</a:t>
            </a:r>
            <a:endParaRPr lang="ar-JO" dirty="0" smtClean="0"/>
          </a:p>
          <a:p>
            <a:endParaRPr lang="ar-JO" dirty="0"/>
          </a:p>
        </p:txBody>
      </p:sp>
    </p:spTree>
    <p:extLst>
      <p:ext uri="{BB962C8B-B14F-4D97-AF65-F5344CB8AC3E}">
        <p14:creationId xmlns:p14="http://schemas.microsoft.com/office/powerpoint/2010/main" val="2842218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err="1" smtClean="0"/>
              <a:t>amal</a:t>
            </a:r>
            <a:endParaRPr lang="ar-JO" dirty="0" smtClean="0"/>
          </a:p>
          <a:p>
            <a:endParaRPr lang="ar-JO" dirty="0"/>
          </a:p>
        </p:txBody>
      </p:sp>
    </p:spTree>
    <p:extLst>
      <p:ext uri="{BB962C8B-B14F-4D97-AF65-F5344CB8AC3E}">
        <p14:creationId xmlns:p14="http://schemas.microsoft.com/office/powerpoint/2010/main" val="16572753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err="1" smtClean="0"/>
              <a:t>amal</a:t>
            </a:r>
            <a:endParaRPr lang="ar-JO" dirty="0" smtClean="0"/>
          </a:p>
          <a:p>
            <a:endParaRPr lang="ar-JO" dirty="0"/>
          </a:p>
        </p:txBody>
      </p:sp>
    </p:spTree>
    <p:extLst>
      <p:ext uri="{BB962C8B-B14F-4D97-AF65-F5344CB8AC3E}">
        <p14:creationId xmlns:p14="http://schemas.microsoft.com/office/powerpoint/2010/main" val="1552177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a:xfrm>
            <a:off x="381000" y="685800"/>
            <a:ext cx="6096000" cy="3429000"/>
          </a:xfrm>
        </p:spPr>
      </p:sp>
      <p:sp>
        <p:nvSpPr>
          <p:cNvPr id="3" name="מציין מיקום של הערות 2"/>
          <p:cNvSpPr>
            <a:spLocks noGrp="1"/>
          </p:cNvSpPr>
          <p:nvPr>
            <p:ph type="body" idx="1"/>
          </p:nvPr>
        </p:nvSpPr>
        <p:spPr/>
        <p:txBody>
          <a:bodyPr/>
          <a:lstStyle/>
          <a:p>
            <a:r>
              <a:rPr lang="en-US" dirty="0" err="1" smtClean="0"/>
              <a:t>amal</a:t>
            </a:r>
            <a:endParaRPr lang="ar-JO" dirty="0"/>
          </a:p>
        </p:txBody>
      </p:sp>
    </p:spTree>
    <p:extLst>
      <p:ext uri="{BB962C8B-B14F-4D97-AF65-F5344CB8AC3E}">
        <p14:creationId xmlns:p14="http://schemas.microsoft.com/office/powerpoint/2010/main" val="2133651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mary</a:t>
            </a:r>
            <a:endParaRPr dirty="0"/>
          </a:p>
        </p:txBody>
      </p:sp>
    </p:spTree>
    <p:extLst>
      <p:ext uri="{BB962C8B-B14F-4D97-AF65-F5344CB8AC3E}">
        <p14:creationId xmlns:p14="http://schemas.microsoft.com/office/powerpoint/2010/main" val="265694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amal</a:t>
            </a:r>
            <a:endParaRPr dirty="0"/>
          </a:p>
        </p:txBody>
      </p:sp>
    </p:spTree>
    <p:extLst>
      <p:ext uri="{BB962C8B-B14F-4D97-AF65-F5344CB8AC3E}">
        <p14:creationId xmlns:p14="http://schemas.microsoft.com/office/powerpoint/2010/main" val="2828605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mary</a:t>
            </a:r>
            <a:endParaRPr dirty="0"/>
          </a:p>
        </p:txBody>
      </p:sp>
    </p:spTree>
    <p:extLst>
      <p:ext uri="{BB962C8B-B14F-4D97-AF65-F5344CB8AC3E}">
        <p14:creationId xmlns:p14="http://schemas.microsoft.com/office/powerpoint/2010/main" val="2363569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Amal+ </a:t>
            </a:r>
            <a:r>
              <a:rPr lang="en-US" dirty="0" err="1" smtClean="0"/>
              <a:t>mary</a:t>
            </a:r>
            <a:endParaRPr lang="en-US" dirty="0" smtClean="0"/>
          </a:p>
          <a:p>
            <a:pPr rtl="0"/>
            <a:r>
              <a:rPr lang="en-US" sz="1100" b="0" i="0" u="none" strike="noStrike" cap="none" dirty="0" smtClean="0">
                <a:solidFill>
                  <a:srgbClr val="000000"/>
                </a:solidFill>
                <a:effectLst/>
                <a:latin typeface="Arial"/>
                <a:ea typeface="Arial"/>
                <a:cs typeface="Arial"/>
                <a:sym typeface="Arial"/>
              </a:rPr>
              <a:t>they can be mathematically expressed as a Pareto optimal set, also known as a Pareto frontier. Specifically, the Pareto optimal set consists of solutions where no other solution can be better in at least one objective in the optimization space. </a:t>
            </a:r>
            <a:endParaRPr lang="en-US" b="0" dirty="0" smtClean="0">
              <a:effectLst/>
            </a:endParaRPr>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amal</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amal</a:t>
            </a:r>
            <a:endParaRPr dirty="0"/>
          </a:p>
        </p:txBody>
      </p:sp>
    </p:spTree>
    <p:extLst>
      <p:ext uri="{BB962C8B-B14F-4D97-AF65-F5344CB8AC3E}">
        <p14:creationId xmlns:p14="http://schemas.microsoft.com/office/powerpoint/2010/main" val="13495093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smtClean="0"/>
              <a:t>mary</a:t>
            </a:r>
            <a:endParaRPr dirty="0"/>
          </a:p>
        </p:txBody>
      </p:sp>
    </p:spTree>
    <p:extLst>
      <p:ext uri="{BB962C8B-B14F-4D97-AF65-F5344CB8AC3E}">
        <p14:creationId xmlns:p14="http://schemas.microsoft.com/office/powerpoint/2010/main" val="9905672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a:spLocks noGrp="1"/>
          </p:cNvSpPr>
          <p:nvPr>
            <p:ph type="body" idx="1"/>
          </p:nvPr>
        </p:nvSpPr>
        <p:spPr>
          <a:xfrm>
            <a:off x="1318775" y="1036050"/>
            <a:ext cx="5163900" cy="3660900"/>
          </a:xfrm>
          <a:prstGeom prst="rect">
            <a:avLst/>
          </a:prstGeom>
        </p:spPr>
        <p:txBody>
          <a:bodyPr spcFirstLastPara="1" wrap="square" lIns="0" tIns="0" rIns="0" bIns="0" anchor="t" anchorCtr="0">
            <a:noAutofit/>
          </a:bodyPr>
          <a:lstStyle>
            <a:lvl1pPr marL="457200" lvl="0" indent="-444500" rtl="0">
              <a:spcBef>
                <a:spcPts val="600"/>
              </a:spcBef>
              <a:spcAft>
                <a:spcPts val="0"/>
              </a:spcAft>
              <a:buSzPts val="3400"/>
              <a:buChar char="▰"/>
              <a:defRPr sz="3400"/>
            </a:lvl1pPr>
            <a:lvl2pPr marL="914400" lvl="1" indent="-444500" rtl="0">
              <a:spcBef>
                <a:spcPts val="0"/>
              </a:spcBef>
              <a:spcAft>
                <a:spcPts val="0"/>
              </a:spcAft>
              <a:buSzPts val="3400"/>
              <a:buChar char="○"/>
              <a:defRPr sz="3400"/>
            </a:lvl2pPr>
            <a:lvl3pPr marL="1371600" lvl="2" indent="-444500" rtl="0">
              <a:spcBef>
                <a:spcPts val="0"/>
              </a:spcBef>
              <a:spcAft>
                <a:spcPts val="0"/>
              </a:spcAft>
              <a:buSzPts val="3400"/>
              <a:buChar char="■"/>
              <a:defRPr sz="3400"/>
            </a:lvl3pPr>
            <a:lvl4pPr marL="1828800" lvl="3" indent="-444500" rtl="0">
              <a:spcBef>
                <a:spcPts val="0"/>
              </a:spcBef>
              <a:spcAft>
                <a:spcPts val="0"/>
              </a:spcAft>
              <a:buSzPts val="3400"/>
              <a:buChar char="●"/>
              <a:defRPr sz="3400"/>
            </a:lvl4pPr>
            <a:lvl5pPr marL="2286000" lvl="4" indent="-444500" rtl="0">
              <a:spcBef>
                <a:spcPts val="0"/>
              </a:spcBef>
              <a:spcAft>
                <a:spcPts val="0"/>
              </a:spcAft>
              <a:buSzPts val="3400"/>
              <a:buChar char="○"/>
              <a:defRPr sz="3400"/>
            </a:lvl5pPr>
            <a:lvl6pPr marL="2743200" lvl="5" indent="-444500" rtl="0">
              <a:spcBef>
                <a:spcPts val="0"/>
              </a:spcBef>
              <a:spcAft>
                <a:spcPts val="0"/>
              </a:spcAft>
              <a:buSzPts val="3400"/>
              <a:buChar char="■"/>
              <a:defRPr sz="3400"/>
            </a:lvl6pPr>
            <a:lvl7pPr marL="3200400" lvl="6" indent="-444500" rtl="0">
              <a:spcBef>
                <a:spcPts val="0"/>
              </a:spcBef>
              <a:spcAft>
                <a:spcPts val="0"/>
              </a:spcAft>
              <a:buSzPts val="3400"/>
              <a:buChar char="●"/>
              <a:defRPr sz="3400"/>
            </a:lvl7pPr>
            <a:lvl8pPr marL="3657600" lvl="7" indent="-444500" rtl="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19" name="Google Shape;19;p4"/>
          <p:cNvSpPr txBox="1"/>
          <p:nvPr/>
        </p:nvSpPr>
        <p:spPr>
          <a:xfrm>
            <a:off x="604350" y="627175"/>
            <a:ext cx="8709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7DFFB1"/>
                </a:solidFill>
                <a:latin typeface="Titillium Web"/>
                <a:ea typeface="Titillium Web"/>
                <a:cs typeface="Titillium Web"/>
                <a:sym typeface="Titillium Web"/>
              </a:rPr>
              <a:t>“</a:t>
            </a:r>
            <a:endParaRPr sz="9600" b="1">
              <a:solidFill>
                <a:srgbClr val="7DFFB1"/>
              </a:solidFill>
              <a:latin typeface="Titillium Web"/>
              <a:ea typeface="Titillium Web"/>
              <a:cs typeface="Titillium Web"/>
              <a:sym typeface="Titillium Web"/>
            </a:endParaRPr>
          </a:p>
        </p:txBody>
      </p:sp>
      <p:sp>
        <p:nvSpPr>
          <p:cNvPr id="20" name="Google Shape;2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 name="Google Shape;35;p7"/>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2" name="Google Shape;42;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7.jfif"/><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ctrTitle"/>
          </p:nvPr>
        </p:nvSpPr>
        <p:spPr>
          <a:xfrm>
            <a:off x="685800" y="743850"/>
            <a:ext cx="6456218" cy="1159800"/>
          </a:xfrm>
        </p:spPr>
        <p:txBody>
          <a:bodyPr/>
          <a:lstStyle/>
          <a:p>
            <a:pPr lvl="0"/>
            <a:r>
              <a:rPr lang="en-US" sz="3200" dirty="0"/>
              <a:t>Neuroevolution-Enhanced Multi-Objective Optimization for Mixed-Precision Quantization</a:t>
            </a:r>
            <a:br>
              <a:rPr lang="en-US" sz="3200" dirty="0"/>
            </a:br>
            <a:endParaRPr lang="he-IL" sz="3200" dirty="0"/>
          </a:p>
        </p:txBody>
      </p:sp>
      <p:sp>
        <p:nvSpPr>
          <p:cNvPr id="3" name="כותרת 1"/>
          <p:cNvSpPr txBox="1">
            <a:spLocks/>
          </p:cNvSpPr>
          <p:nvPr/>
        </p:nvSpPr>
        <p:spPr>
          <a:xfrm>
            <a:off x="685800" y="4538871"/>
            <a:ext cx="4269921" cy="539315"/>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6000"/>
              <a:buFont typeface="Titillium Web"/>
              <a:buNone/>
              <a:defRPr sz="6000" b="1" i="0" u="none" strike="noStrike" cap="none">
                <a:solidFill>
                  <a:schemeClr val="lt1"/>
                </a:solidFill>
                <a:latin typeface="Titillium Web"/>
                <a:ea typeface="Titillium Web"/>
                <a:cs typeface="Titillium Web"/>
                <a:sym typeface="Titillium Web"/>
              </a:defRPr>
            </a:lvl9pPr>
          </a:lstStyle>
          <a:p>
            <a:r>
              <a:rPr lang="en-US" sz="2800" b="0" dirty="0" smtClean="0">
                <a:solidFill>
                  <a:schemeClr val="bg1"/>
                </a:solidFill>
              </a:rPr>
              <a:t>Mary Qubty	, Amal Awawdi</a:t>
            </a:r>
            <a:endParaRPr lang="he-IL" sz="2800" b="0" dirty="0">
              <a:solidFill>
                <a:schemeClr val="bg1"/>
              </a:solidFill>
            </a:endParaRPr>
          </a:p>
        </p:txBody>
      </p:sp>
    </p:spTree>
    <p:extLst>
      <p:ext uri="{BB962C8B-B14F-4D97-AF65-F5344CB8AC3E}">
        <p14:creationId xmlns:p14="http://schemas.microsoft.com/office/powerpoint/2010/main" val="25720235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8" name="תמונה 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9676" t="43055" r="50417" b="35852"/>
          <a:stretch/>
        </p:blipFill>
        <p:spPr>
          <a:xfrm>
            <a:off x="725489" y="2217420"/>
            <a:ext cx="7741920" cy="2301874"/>
          </a:xfrm>
          <a:prstGeom prst="rect">
            <a:avLst/>
          </a:prstGeom>
        </p:spPr>
      </p:pic>
      <p:sp>
        <p:nvSpPr>
          <p:cNvPr id="9" name="AutoShape 6" descr="data:image/png;base64,iVBORw0KGgoAAAANSUhEUgAAAt8AAADcCAYAAACoAc1DAAAAAXNSR0IArs4c6QAAIABJREFUeF7snQd0VcXXxTchECAhBAgl9N47CqLYQIoFu4gVK4qdv4oNK/aKgqiIvYMNFRWkKiA2itJ7DRASQidAyrd+k2/w8nxJXspLnVmLBSS3zOw5ZZ8zZ+aWSktLS5NrDgGHgEPAIeAQcAg4BBwCDgGHQNARKOXId9Axdi9wCDgEHAIOAYeAQ8Ah4BBwCBgEHPl2guAQcAg4BBwCDgGHgEPAIeAQyCcEHPnOJ6DdaxwCDgGHgEPAIeAQcAg4BBwCjnw7GXAIOAQcAg4Bh4BDwCHgEHAI5BMCjnznE9DuNQ4Bh4BDwCHgEHAIOAQcAg4BR76dDDgEHAIOAYeAQ8Ah4BBwCDgE8gkBR77zCWj3GoeAQ8Ah4BBwCDgEHAIOAYeAI99OBhwCDgGHgEPAIeAQcAg4BBwC+YSAI9/5BLR7jUPAIeAQcAg4BBwCDgGHgEPAkW8nAw4Bh4BDwCHgEHAIOAQcAg6BfELAke98Atq9xiHgEHAIOAQcAg4Bh4BDwCHgyLeTAYeAQ8Ah4BBwCDgEHAIOAYdAPiHgyHc+Ae1e4xBwCDgEHAIOAYeAQ8Ah4BBw5NvJgEPAIeAQcAg4BBwCDgGHgEMgnxBw5DufgHavcQg4BBwCDgGHgEPAIeAQcAg48u1kwCHgEHAIOAQcAg4Bh4BDwCGQTwg48p1PQLvXOAQcAg4Bh4BDwCHgEHAIOAQc+XYy4BBwCDgEHAIOAYeAQ8Ah4BDIJwQc+c4noN1rHAIOAYeAQ8Ah4BBwCDgEHAKOfDsZcAg4BBwCDgGHgEPAIeAQcAjkEwKOfOcT0O41DgGHgEPAIeAQcAg4BBwCDgFHvp0MOAQcAg4Bh4BDwCHgEHAIOATyCQFHvvMJaPcah4BDwCHgEHAIOAQcAg4Bh0C2yffMuUv0y6ooxe4so5RUB2BxRaCUpOjI0upSd7dO61ZTFSqU8zvUrdu3aN7KOSpdc68OpR0srnC4cTkECiUCYaUrqJLqqnFkK0VXqZZhHzdt2qR169apbNmySklJKZRjKYqdCg8PV1pamlq1aqUyZcr8ZwiHDx/Wr5MXa/HXyYpfv1+pzmcWxWl2fS7mCFSoGKo6XUPUfUA91W1QK19GGzD5jk9I1PBPdmvOyhAlp0DNXCvuCOBUQkpJDatLz1yepiaN6h015Bl/TNKasF91KPWgVCqtuMPhxucQKJQIpKmUKoREqFnySerW8cSj+gj5mzdvnuLj4w1JdC04CFSpUkVNmjRR9erVj7xg84Y4vXfLUi38IV5pyQ774CDvnuoQyCMESkkR1ULV/+lGOu2KVgoNDc2jB/t/TEDkOzk5WTeP2qzfVoYoKry0Tmu9X61rJalsmdJB7Zx7eMEhkJqaprWxuzV1dQNt2J6sOlWSNeamcMXUTM+uzV4wXUs1XSmlDivycIyiUxqqYnilgutwMX+zC3eL+QTncHiJu3coMXyddmubQtPC1DH0DHVq08U8DbIN8d6yZYv5d40aNQQZL1++fA7f5m7zIsAKwp49e4R/PHTokCpXrqw2bdqoUqVK2pm4S68MmK9FP8Wrckw5dbi0rBp2jlJoaIgD0SHgEChkCOyM36vFXyZr2YxdKhMWoivfaqjT+ncIai8DIt8Tpq/U8K/KqVJ4aQ2/YK+O69REISHOiAR1ZgrJwzdvTdA9HyRr8frD6t+9jO7pX0379u3VF8tGK6nsTjUNO1Zd6vRWxYiKhaTHrhsOgZKFwK7du/Trlu+0LukfVQurr771rlR4hXBt3bpVixYt0sGDBw0hPPbYYxUWFlaywAnyaFNTU7Vy5UqtWrXKBDgQ8BNOOEHjRv6iL4dsU9XGoRr8WUu1atfU+cwgz4V7vEMgNwjs379f7z8+UzOf36+aLcvrnh+PUc2Yf1eycvNsf/cGRL5vfW27Zi0+qEHdt+rGizurVCmXh8vriSjMz/vt7426cUwpVa1YShMerKK/l/6pRWUmKTKsqk6pcolqVKtZmLvv+uYQKPYIbNqyQdMTP9bBlP06vnx/tWrSxmS9Y2NjTS3yKaec4oh3EKVg7ty5SkhIUMWKFdW+bQc9f8HvWvnLTl30cowuuOmEIL7ZPdoh4BDIKwQSd+zUwyf/rLilh3TL1y3V/azWefXo/zwnIPJ91sOx2pyQqnduDlGHlvlTjB60EbsHZxsBlldPuXer9h5I07fDIrRhzx/6e/9UhcfX0eU9bnbBWLYRdTc4BPIWAbKu7/3ygpIqxeu4SuepQ4Ou+v7770VmtlatWurUqVPevtA97SgEli9ffmRDa82qdfR6/9Xak3BQQya1UNtOzR1aDgGHQBFB4IVrJum3d/bo/OdiNOCu4AXOAZHv3g/EavuuVI27K0xNG2S8o76IYOu6mU0EcOy9H9ii+N2pGj+0nOLT5mvBzqkK31pPV/S5KZtPc5c7BBwCwUDg/ZkjtD9qq46teJY6N+qub775xpQ61K1bV+3btw/GK90z/x+BNWvWmPITVhmiK8VozMXrlLT3sIZOa6tmrRo6nBwCDoEigsDo26ZpxsgdOuvx6rrygZOC1mtHvoMGbfF5sCPfxWcu3UiKLwKOfBfc3K5du9aQb05I8JLvu6e2UfPWjQquY+7NDgGHQLYQGH3bdM0YmeDId7ZQcxcHBQFHvoMCq3uoQyBPEXDkO0/hzNbDHPnOFlzuYodAoUWgRJLvxMRE/fXXXypXrpy6d+/+n8n5+eefzZFOrVu3VkxMzFG/37x5s5YuXWp2m3fu3DnXE/vPP/+Ys3Hph7+PJ/CC7du3a+HCheZ81wYNGuT6ndl5QFxcnH7//Xc1a9bM/AlmK2jyvW/fPiMXM2fONMem8WGLhg0b6qSTTlLz5s0znJ9gYsKzDxw4oF9++UURERE67rjjsn2aAeP6888/zfFvvo0MWu3atRUdHW1k2rX8QYANikuWLFGLFi1Up06d/HlpHr2lsJBvNh7++uuvYhPijh07FBUVZfQUfcVO+m7Y51p0AZuObfdtHOXHNdghnkHbuHGjqLPGNnft2tX4DN9GJnrDhg3m+D+OWQxmy2vyzQk12DxOYPBtVatWNeeJ16xZU6VL/3vcL9eD4zHHHKMKFSoEPFz2BYAv9sy38RzmBVvEB5ryszEWfBxnqGenbGrBggXatWuX4QHY5vxq1nb4vo/SL+w4OFarlndlu+zF+uGHH8wzu3Tpkid7r9ArNmqzR4Rytcwa/hj969atm3m3lVdOVUIf//77b6P/PCsyMtLvo+Bty5YtMxwmq/fl1zyWSPI9f/58M5Eci8XEeQ0mx2Y1bdpUe/fu1b333qunnnrqqLm477779PTTT+viiy/Wp59+mqt5ggxdeumlRrAx4L5E3z78888/10UXXaThw4dr2LBhuXpndm9mM9UFF1wgxv3QQw9l9/ZsXV+Q5Hv16tW6/fbbNXHiRNNnziimPzgnDOsdd9yhe+65xxDy/G58MZDgrHHjxvrxxx+zfX4yMt6zZ08T5PlrjI8v5zHGAQMG5IlxzW+Mgv2+adOmGfz69u2boYHPqA8EcjgQ5g+HQXvttdd000036eWXX9Ztt90W7O7n6fMLmnyjl+CJPkKaIB04YXsONvYcu33llVceRRobNWokyCuyjl2rX7/+UbhA5tu2bWvIIQka2vPPP6+7777bPOfNN9/UVVdd9R/9QG9Gjhyp999/X5dddlmeYu37sLwm33yRFNuwYsUKv/2uV6+ebr75Zt16661H7A5HHOKvZsyYYbCE2EyfPt1glxl5heRyPYGKv0bwhK954okngh7EeN+PfSSpceqppx6x/4FMYu/evQ0RnDJlijp27BjILXlyzRtvvKEbb7zR77OQUzC+//77jS3Pi7Z7924ThPXo0UNfffVVnpxm9NZbb+m6664Tf19zzTUZdpOAjaCIQJDjTPHL+ELklaAbnT777LNNcgoexTxip/GTEG2CBdro0aONDD/33HP63//+lxew5PoZJZJ8MzkYHM5MRZhQItvGjRunyy+/3GQJTz75ZKOMlnCRDT/99NONoWEyM1KAQGfFke+jkSoo8k0mARkgE0mme/DgwSaLxXzPmjVL77zzjnHGOKEXXngh6F+k8pWfvCLfZJQgD94AgozBnDlzDImBwOBQyWi5djQCffr0OZJlxbllp+EIzj//fEMGX3/9dXPr119/rWeffdY4ggsvvDA7jyvwawuafM+ePdskI1iVw7lir0mYkIXEAX/88cfm0/YEONdee+0RvCz55gcE2uiyN6ObGfnmHu6fOnXqf1YfiwP5Bktk0WYOSTqwwvvZZ5+ZYOSVV14x5IWGfYRAv/rqqwYLNtyec845JkHz5JNPZiiflnyzknvDDTccyc4yV2RCv/32WzOnzOd7772Xb3LOJlaIIBlsyFmgDbzwGQReyF9+NUu+sdPnnXfekdeCL4SUlXtWEggKbLCfm74VJPmGE8C5kMsPP/zQrIr4km+SpCRUX3rpJRN44M8IEK+//nqNGTPmiL1lbkl0kDgtDK1Ekm+iqYEDB5rJfPzxx/XAAw8cmQuMAhMGQSGjwtII5R40DA7RH0Rs0qRJR5EUDAhkmmURlkh8Pw7EO2n8nGv5QyNT4i/z7b0+s8w32R7+8FxKCDL6KBHv4zoaDiezT5pyHULPNfStOGe+zVdVb77ZZLVYVgZrlj69jawnCsu88m9KBWi+c8qzvB8X4fcWS+bFX1kRONvlccg+//eVH1/yze+Zz6zm0Y7BZr7J9E2ePNlkErwNo80cI9NDhw7VM888c9Tv6ZNXJnxlzH5OnHFYOfM3Xq7jD7/jb/SFMXgJkMWMDjBOf2f92/7wLmSU+zP6JgD95plWP3yNrv0dP7d9t8+013INDoAlcww7JQve92WmW/QVHYJgX3HFFYYQWvy8c+/tl1en/WFAf3g/fyyO1u7kh1MpSPLNlx6ZC+YBG47DJWNqG3i8/fbbxvEyT2QmbRkD5BldAn9We7788ktjz23LKvMN7oMGDTJky6vLxYF8Q7AJwCkx8TZsAVnUXr16mYCRAN2r7/x7woQJhgRCgshaZ+SDLPmmxIX58yWsJLXOOussgy2ZTbKt/vymb1lKVjpux4O9QVetbfLqsHdMXlniHvqATfD1mf7u4V6vfcI2+bP7Xh22fMDXFmaky5Z8k/zDnngb83j11VeboInggADT+iqv3fW1h9aGgYkvj/Al3/wezDPzP9YuWXvPPV68fTPfXpy9/sDiyd/2fl/y7SuPBOcnnniiCajAKit7m12fY8ed2+/QlEjyzUSSzWS5gyULjIdtZD4pObnkkks0atQoQ9ApDaGx1IkRYvmYGloIunWu7777rqkpwjix9IYh4jorPI899piSkpLMs8gisHzI3w8//PB/yDdRHFkFJpfAgHf5lp2gLGTtyfKwBIgz4b08z7d85aeffjKZBGoXadSYkoljWcprGAgqWGalDh0DSWkORBMhLq5lJ2Q9WDKE+EKsGbO/hkFDFpgXHDCZoRdffNFkam655RbjdBYvXmyyQCx74zyQH4I35Imf8QESgjtLfpkXZA+ZIMNO5gcZIevOvNugz0u+WWqHXNBvHCUrOETzGe0XYCxZkW+uwckis2QKx44dewQCZJpsLTJB38AKo08faYzNGnhkiswX99C3M844w4zXOkvGC4aUW0BkCXQgSZAo9IisDWPjfmSf7AVj88rzzp07jcMhiGAFi/o9cOU6bz0uxpx+k8lnWRz8+/fvb0iwDZAgABhn5pbAmlUusEZvWSFgNQSdoNQLosb7GBNZcMaA0Wa5E7zQLXQS3cKm8EyM/ieffGJ+j+2A/LG0zfN4z0cffWR0kP7TuJ/rv/jiC/M85ITMLgGRJUWMH4wpmTvzzDPNs5kblmOPP/54U4oR7K9LFiT5Rl/AjDPF/WWhwRFiQCCN3CNTdm8O+FvyjhzioNFXsKRlRr7JxhKcYhexu/gB24oz+UZu0QPsIqU6ZFTxETZTjs6AJXqGTYAY4ev81RxnRb7RNfTDlrSQtYVA4tuYc2ws7+V96DPPI1GGDrJ6iY6g4yRKvAQOW0CQhv2hzIa+ocfoMBlV7sX+sV+An9EgnCNGjDA+Ab0ncYGt5ffWzhCErV+/3pTr2X0b3IdfwJ7zLlYGeBc209pB9m/h+wlYkFXsIGWP2DL8PH8ya5mRb+774IMPzCqb5TbYOXDCtuOj4Ay8e8iQIcaGoVNgCu7ML7XT+AJKjiwWtuyEcWC3sE/o4LnnnmtspTcgAhP85G+//WbsJ/ciF2DHv2mWfIMhfoXVQa4lc8111g/jF+666y7DtR588EHj53zJN3Yef4sP4J1wO3QV/8m12EuqHLCt2H9vwI0fgruxyoPPQeZ4jh07fUXnKQ9EfpA/5omqCFaCclOGWmLJNw6+Q4cOxvDieHFYLCHxs379+hllgUzwh8lhYlCqO++88whBQXBZysCZouwILTXjOFY2r5EpwMDjVKlFgjAxWSyxsTECgaN+3Jv5hqwR/eMIIG8oDI7fS74xJtRf8276TZ9RdMaBYcEpUX9HGz9+vAky6APEiQiUbBDkEUKNoaRRl4pDQTlRQPrHMxkHDp/3FceabwwJjhWFBLdAG6STeSIwwhEwtxgGlBxsIUIYbeaGOYEIbNu2zdyDEcChUHZAVgllRiaYMwwXRogaNwgmMmXJN4adecTQQUh5J/9HJpGjjFpW5Bs5JvuPUUeWrUzgbDHizD+ElDHjqJAJ6lsZC0vIyDg/t3Xy9A1CiOHEMGMckVOcGQYfJ039niX91NRyDY4WZ9SyZUsje+CAU0M/uAcjiBMmSOEaVijQWXQOB4e+oYdcR98gDvQVp4xxRm8g+pSMIeOMgf8zNhvMoOd2LBhbfsezwJD7beCKMUa3wAf8WAJmjGQPeT/BE3s0MPxci9FmziGA7BWBrHhrvnk2JBuMzNcL27c3fUIvcXIsIRMIE0hA1pEtdJl3gQMygiyg66ziBLMVJPlGfsDI3wpNVmO25BvCyHMg5ugN8pcV+WYumT+uRSeRSRtEFwbyndNzvm3Nt7/MN/pL8AxRgpAQZBNQemu+0SECZuwAvhSMIXP+NrVlRb7RO/wk9obNjDwLEmRXlNEFbO0ff/xhbCC6h43EvvIH8oguspoMAaOv2BOCB2wBpJnVEGw0toX7IaUQSW/NN/YbDoDOWTuDPcPO8Gz0C1vnW/PN77kP/4oNpP+MA7vJag1BNfdhv1hpRK8ZM7Ye34EP4PckyjIj4FmRb5tIIWlGX3kedoGxWDuIz4A/wAEITHg//sfyF0jyd999Z8iozXxj37A3BCzYVHAkacWz6RP2iPHYPQQEM8wftpO5g38QKMGBLPnGPlMuRnDD3OH/sM34SIKH7NZ8M8/YB8aBvoIxfgwy7lvzzdxD7Jlv7Dw2FTnmHoJygnbeT4ABFtSQMx6IOnpDAAO22OuctBJLvlFwyCZAMmEAzaQhlDhLnDIOH4MCKUO5mQQUB8AhbCgkkRXCiEFHsTFYRH04B4gXxsGeUgFRY/IgXUROLJeyFG3JN46VbBbCiGDwDgyIb9kJAowyY+DIwrB8h5CgdBBknDPPRFl4HtE7RIF7IBcQBH6OgkGC+Jl1ICg976bPBAf0gf48+uijxZJ8Q37ZnOW7hIdRwUDbJS2rXGCKwbDkG9lhTnFMOCWM0iOPPGKIF89mPjBKBFPgj3HBqEOukAMylWDNMiEZVUvCkCGMO4QSw4WcIR9kdcgW4PghcBhxjBWOJ6Mo3JJvZBhjbDN9jA09gGSSzcIJICvIEwYXnYA04lwxhDSMLFkRZJ1lYhwq5BsHhj4hZ4wHI8//6Ts6Azm25BsHgyHEOSDDYEKwgnNEnnkvRBJsCEAh3DhTyBLPAQt0guuZI4wgq0XoGhkTMmRkSciCkSVHP8ksgR3BJeSAubDkm/4wT+gA+sbfBAOscHC/LTvh/SxpMnZ+BiknwwU+zAN6xDzQfwgx7+J56CJ6ha5D/AkQfDdcgjt4QbBxFuACBpB4nCP6ikOiRh/9xvFxPc/BcdEv+kPDAebUIQTiRAqSfKMTyCsZf289N6QAmfVtyKI9icKSbzKBJCqYM3QGuWFOM8t8o88Eh8wDOk+Aaje/Fzz5TtbQaW1y9JEdS76RGYijPb2EbCQZWoJbdAriaA8m8JJv5BWigg6ir+ieb9mAnRNLvll9QM9ZZaZBkAkekXP8KKs9yDPPwbZCSsli4pcJcrFjkEbsJzqFXUHHsUHYKWwOOseJNfgyatTxxTybe7E36A7zjd5hn73kG1uCDqNPJL7QYXwgskdyjD/Yby/5tqvd+AF8pk04cB+btAkYGB97DSz5ZuwEgeg4tsz6b9/VeF+ZtuSbQMBbY4/84xOQTew6iSXsjiXf2Czej68DV4IE3gUPwJ6SdWYuyMozl2BAZhjd4hpIKgEL48CHMCZ0iPkEp9NOO81k0LmGFU1sN3PIffg2bCXvhIRb8s1zeB6Y0T/mmHe3a9fOZLEJsrKz4dLKDnOPf8E+Mr++Gy5JvpJww2azUgAfo5+UIROQw/UYE3YW0s21EHD6w3j5PXaAP/i/nLQSS74hHiglRhwyw78RRBQDJQZwygEQSsguhpsJIDLC+BMlWqKOAkC2bUOImEyMPIoKiUe5IUFk0SlpoXk3XEIEyIShrBAk3m1rlXzJty2BQKAQcttw1vTLfoIYBw6pQsDIYFgnBDHCIHA9QojQYQjBBGEj620bkSEGBUJJSUswG+/P7y9cgh8ygMGCsNmG8cawg423QfwgRzgSjDOEjPsxHrZBmDE0OGuiaBqZJRQWpwL5Rh4s+eY9zL9tGDvmA2NKeRKOkPciVwSCZDBo/J55ZD6RM+9SmbfPlnxD3AgevLVqPJNAg59DSu1yOsYRmbE1rtahci2bq5BtcEBPMD4EBjgy7wYfjDgYQJJwGJZ8s5oEkbRLlWQTMcDIKkTGiwOkiPFjtBkHOoo+sXRqa+8JgpFjMEJ2wZx+gov3JCP0CIfFHwizJd+QDubM6htzh/GGUBAUYbx9N1yiu+gpTg6HZgMfghUcMU4MTBijvw2XXvKN3uOw6B/98soScoMjgigwx2SoIN/YCZ5rP+dOMAgZINNGQI29ClYrSPKN42aMyB4BlG1k8eyKjXfcrOjYVSEv+ebfyCa238oj+pTRaSf2pClkA/lnXnHGEJTiQL7RFW+tr3dfEnYFX0Pga8vBvKedZHfDpc3weu2QPamGMg3IEASfZsk3pBKfSkOv+Df6ii/2nlqDXUG/ydRjbyg/ItnEvNln8gyIIdeSVIJYesk3z0SXIOwECfZ4X4IR7Az6h13xkm9bVog9sEk2K4f4CO6hpIbn8XxIK+8kILCBMolA3onNQ9czapZ8Ywu85R74T/wVuIIBNhy7bck3GWnsnA2wsDvYIf54D4/AluBXGAc2l4QSGEGC+Zn1afQPsorfhBvAEfABjA97Zv0UsgSf4TALfg8OlnxzHf+29fTYNWwtiQvmDH3MDvkGU38bLn3JN/1Fp/E53tNPsLPMKwEa842sIUMEJpBxsvk0glL8DjKV06NiSyz5BkCEgWwYS+NkGhEyFJmIjkjUEhDINcQbYkIEzm5ihIWMHFkTDIPvmd+WtOJQIV0IBRG5XT7m/ZZ8k1VAISB09AHn4ksabNkJzyX7wsSTefQ9rxZiDsHndyg8CokiI5AYTDIMPB+hIjuHMYHgQWhQTvrnbWQyURyyPMWRfNtlbO/mFMYPRpBHezY2pApMyQLxty1tQAmJ0G0Wx2JHJgmCgFNDkbnOnhcMxjwH8k0WGeMH0fU2jB9LZZBOjA/EkqVM5M2ex428QASYX2TW7jHwNdqWfPNzyKutWUQ2GAcGlf5hLJFtMuAEkxAa5N5XtukDz8R58XvINxlosmje2nNkDkOGsUUPGCd4YwgJdq0OkKGGyDAWX9IIyQZL3ke/IMSMlVUjsmDIOO8n44EjQq4xhlzL6pU3C8dz6AfXModkhriGbB2rFLYxX8wnwRW6yZj8nXYCfjgJHAolIugR/eR+5oz3BUK+WbaF2HAv8+B1bvQJfOg3WSjGxpgh+9gdu9mQYANbBiEnc2cDk2AQ8IIk38w1Thm5sEkMxkjSBHtuG0kE9JLAiMCO5iXfrO5AAiHwzBsBNLKaFfkmWCVTie6iS8gQslOwRw3mPvONLUF2bE0usk2wToCJHeTn4A6GvkcNZpd8U36HffOuzrD6BPbonNeWQr7pG37LXg+ZZt7wmfhF70ZI7DRkk+dDbNEP7B366T2LG7IPUbXlpl7yTfmBXc3jfn5HMI7eYQutjfOSb97B77DrvuWLvIekAGMh+UIyD/JNYoMgwDbsJ7aJd2IHsiLfyDDE0DaCEXwE80Pf7N4PS77x4QQbtjEeAnX8EaTfNltuxGojc8vzmH8CHhI03r012D5sI7aHrDcNu8fPsY3W9xFYYKPABp9hyTcrE94EIvfzfwIwuAdcJxjkm9pvbDvy4/12CoECY4ar4X/BhTkFJ7L0JJfAgT/W5+TUxpZo8o1CQ15xdiwTsWwCKbCbHQEc4oCThxgQKbJcztKIzXzi6CA/vqQBUsUyEgIJSbfnTyJ89lpLvnGsTCxGh2iLbA1RuyUO3sw3v0OxqGmyztg7+TaTS+aW61A4ImWWShgnf1Ak7kU5Id9E5hBvBBKB9zYEkMwQZKw4km8cM8Sb7CdK5212pz0/gxyCD/MI6bHkG/yQAe+mQLIbkEyMKUYXwkRQx9zaAMySbxw5GVgvkeB9ZAQwQLasxd85317yjUOyGzR9jUFmNd8YWsgH5A8HhUECC/t+xmXLVHyfS0aRchEcFYaV+70NbMALg4XRxtCCC8EhpJdGlgUDi2MHp4w+2kG/yD5QPgJ5x7hbg45TxUHgZCBU6CsOAsz97UjHoII5wQP9YGXHm/2gJAGDTL/Idvgj3+guwQl6SuBhdYv7CLq4J1DyTZYK547CrP1+AAAgAElEQVRscI/vh1wIfumrPSscp8kyO/+3hAL8sTPoPfbIZp1y6hgyu68gyTdYQbz9lcF59ZWACnuVGflmjKxskHxh3rCzJFj8nfPt/cYC84SOQC6QRfS6qJPvjE47Qc4ZK34A/cIu5JZ8YzvRd+9pJxmdkAJhxUZhS+zqEvpFEI6OZfTBFIgRc4LtIhBFJyD4/pq/c76xM/h5khEQYXDgWZAu7Jhv5hv8wAUdRFe9DaJPwsTWqzN2yDey6T3aEH8BmUa3sW1ZkW8SNsifbfYEJN/7LPn27m8gIAAjMvVwEl/fQSYcgkxACzeAMxAYsV/FG+wQTPB7ZATuwLPgUPgUxoENJsmHXWMOfMk3z/etb2fVAs5CYAv3CAb5xieRdELv/X04i5/BCZkPfAo8AXuLzoMdY8OHE5zm9KM9JZp8Q15s9GqzXCzLQLRpKBwCylIEy+uQLoQFgeB3ZKRYYoEI2MPcreDzO4QR5YWgZEa+ydpAtFhS5TqME0SQYIDmJd9kviFKBAbejZX2vSiCjTrt8hEOmgjbfokLIo6TYfwYNRuEQKLor7dBUsimUxNbHMk3gQdGE2XCOPhmsC0WjB8HDEaZkW8iZxSa8iSbHePZzAHZAbLGvplvrmNevY3sAMru/bCA70d28oJ88076zBxDashOE8BRCsKSHJuM7Wk/tn8sz+NswIqSEDAhWwT59n5hjP4jq5BYno0M+pJvSCO6Ai4Eqt6lYd5H9g3nxXIf1zJmMkPINkYRecUA4iAJdgliIPGUapD58mbi0VmIMhk05siWneSEfBNwMUcQApw8xpznkunGVoBPoOQb7MnksZrFOLxHXUI8cAAQPEgCclSSyTeJERIgBFgEGqxw+Dbk2W6SoiQko8w39zFPrDzYFT7sOTLt+5Ed3w+cEWBTLobjRTax4fnxkR10jBVM5Dq6UozGXLxOSXtzn/nOiHyDkS1PwBagv3lBvv0dNeiPbPoj3yQayGyDO/7YW3qBjuOvsRHYAXSSgB4y6M20swqJvYdAYc+8mW9sC3YGwszvIMXYfEg3/hJ9t0kw+5Ed+kAJGM/B7nkb/pXEAf6X1QX8c16Qb39HDfrD0B/5xq5gt7E38AjvR4KsTUa/INfYM1uaw8+8QQx6AB/CX5Dos6WV1G0T1BKwgDs6C36+5Nv3I2O2RAXbjZ+EVwWDfIM/iRWSOl6fY/dB4XMISOgP8mB9Diur+BxWyrDHBPnsP8hJG33bNM0YuUNnPV5dVz6Q/kXdYLRSab471/y8pfcDsdq+K1Xj7gpT0wZ593nUjAZEl2y9HspD9A243s9sk/G1H2MgckV47GfWETAICsuOGGfbcLq2FhNDgTPNjHx7TzuBQJANRRn4OZlT35pvyBFLQvYjHfa9ZOyI8hFWIjSytWQqyBahgDYLyBggRYwHY4KyQUaI6OyHZiwpI5Ln/cW15tsePcZKAMSNTILvJ2rJVIADspEV+WZJlSwojoHyCJutwYBD1niGl3wjQ2QNwNg6EZwr5ILnEBxABIKV+bayg3GE2CDrOFjkCzmDGJOptn3DGZEtJvvHNcgnmCB7jAG5so3MDoSbZ6Jntubbm/nm2oz0CCzBBsNHxoWMEsaabJENkLmfrDpGH4cI0YIQUTuIcfRm19ABSsggW7wzu+QbwkApA47UOh3fTBfZFMgyNsSXfEPWyOjQfGu+6RPjAy9vCRKkm6w4GSRKZSCGJZl8U05CUgL5wyYhq97MFdlvm83GrmVFvpkLbCVkjpIFfAI6mxX55tlk+Kxu8P/iSL7JAFNWAHm1q6kZkW9/X4T2+t6sTjsJlHyjV+gEukBG3pZeMndka7EPBAzYH1umRN+ZY5o99QjiRRadTZhe8o0PZl7522405z4ysegpz8bOeMtOWCEkK47cQL69K0/YPZIrdv+M/Wp0bjPfuSHfjAebj7/zZsT5OQEepJeVd8om4Q2QbwI+fJctdQFH9vNgm7GtzAl+inkhuLF+FPIKvuiZL/nGJzIPtnwOOcO+QXqxfdjRnJJve9oLY/Kt+cZ2sEcEP4BPsNwI2YIvwYUIlEiK4nPgd96P85CkhS+QmELmctJevXWaZo4qoeQbwCCoOHgagkDmw7sERkaDZREmA0Xm97aWCmFC4Jg4SDhRNAaGTQgQAgw/BJkWKPnmfkpdIG72eD8cvfeoQaJRsolElDyfiBqyQeRJ/xAqCDzOGpICsaZ/BAEQEoSNvlNfbo9xY9MESojg83uUATLFv1Gm4kq+mRsMCiUlEEsykGx4ozSIcdsol+U5HCwZzswy31yDoSJyhmBBosnQkjXiPRg0NtWRLSCDYs9lJnPAUirv5GfMMXPI8jrENtjkG9mxtc/8jRPByfJu5BAdYWxkLzA2OB6yTgQvtj6SoBRDRcaJ7A73kSUBL4KRjMg3S6zIHcQJoo4egTd6RAYEPUI2cVoYQOQduec9ECawpS8EDxBXrgU79AijSXaULBcZCubYHgGaHfKNoSU7yrOZJ97L88nMMY8QfnSK1SHGA4EjcIIYENghVzhk9JD+49y9Rw3isLkGRwMB5z6y/sgFwR/3QTRxDiWZfEOwkCMSHthdgh9kE9uGzCAvOEyWxlmNyarsBP1H7pAd8MXpY/uyIt/cB8FgxZSAAJ9RlMk3K3WM35aYgQNECDxtWRrBIT7Hl3yj36y4ssKL/lLW5fshHPDKK/KNDFh/hR3CzkDS8JkkyyCFkHISYPgwZAT7g51AThgTtgV9xL8T5HvJNz8jmIdkotvYc8o8ORWL35F0wEf4nnaC38XeQMLxm+gyySxsEmNHj8HGnnZS0OQb+0RwAammv/aYR/4NL7LE1B41CAfC/+ErSAzZo5JJRmCb8W32S9EELsgEdhIM4TDoGckHyC2EHXLMuyHw/Mzaf+aHeaQf2T1qkDGwgkjykn7xPv6Nz/UeNYiNxt4SGPAe5gwOhfwSDNhDArDL8ELmDRuB/DAmgi+CfPZD2P1L2SXgJZ58o1Rkx1AOFMf7tUvAJGMJ8WHjgO/nczFQRHxE/BhrMsmQEcpGcAhMFhExAoQisxxG5Oc9YonICcHFgNsPaUDScPD2C5P0AfJtv8aJcSGSQ9kRHiJ3BAflIFOJsGOM7NeuWF5BMTCc9I+AgT5BkDBKZPQgi0T1KB3LdCxvcy1ECCVFEb2ngWRX0AK5viBOO7HOF2ONESdzSSObZr8ICqkk+IAA2U+w+9Z8e78MB0FjriDSzA3zzooE2QQcNBkBiBzOAtmhRMJuxkSmILlkaSAREAFkz0u+baaPPhBcsfSZ2YZLjBGG0H7h0ruyY+cFmaHWDoeFk4A0E7xhWMh+keGmX8gb17DsBkG053zTR2SJMhmcDsQH0gtRQsYhShBziLStHbXvRhYxxpwexH1gicHnffQbw4kDZLxkj8AOcsvzeT9yjtEnMwW26DIOz64m8DMMJuNGhzHC6IP9GIVdTrf9IVgCK++GS4IOPqbE/EDEMepggwFmbJAWG7DwHpwNDoqVJe6BmGDw+R1kBZ3jfvvZbnQaw4/sMB7GC/nmXjLmZPOQBV/ybVdWuB+SgS0pzhsumSPwQY/QR+wm+COv6BvOHPnkd2TIkQNbdsIyMnIF9r41rthPlqKxz17yjWyQtfTnG+gLcoE8YSuKIvlmJQ4dsx9gszoApvgAdJnMN0kAa+MItsmIIsf2TH7KGJF17J2/Deg8F/3leubP3xz48xHoIX7BBrT2GvuRH3ScZBi+jZ8xd9hq+7Ec9AKdR1+xJ1ZP8cH4Z/qNfbTkG/9HP/GF6DD6he1jpYVnYROwfbzHnghiNyzyft5LySh94hr4Be+EuPNM7A7vsGUnNjnHuOzJGtirzDZcInPINfbDW/OdkY9FLnk3tsVb3ohtIdC3yRZsDvad+SEZhU/AxsIDmFfsO3pCP+2Z3/g1cCQRYVcesOM8x9ow7CB+ihpqfBd2moAHgguxpTrA+lr+hvswLnDHN/A3cmg/JmblD17CPBIokSQjkQjPIggnQUHmnPdxeAK+jJVRm8QAK/pBIAG/sv6FfmM38DlwN/pDP7Hz2BhwoO/YGmTH+qZA+I3vNSWefCOAGBEcNlGd79chESh+j9EmgvI9zs2eJsI1GAhbbwoZ8O6uRjhQfrIGtmaKeyFOTCYTbjPq/BwnQJ8gOJBhyBWRnF1GRygRPnZO44DIvHHEGQbB+4U7BBHyjSDycwggfcOx83OEkwiUTAWChzGjTygdBomID2dOvbEtt8mJoAVyT0GRb9s3SDIrBzgRMr5gwA58DATzCi4oHXOI3IA/mKHoXsxRWLICzLn9YiXlGDgIomoIJgSOTJJ1DLyLuQQDyAPGyi7bYQztxwkIhuzKDH3AcDHHRO4ZbVbEeJJJ5/fc7+9rmJA6ZAyniyzaZ5H1YiyQalvXiDO2pyJY8g0OkHaIMcuWZAiQRbK8dkmPn2NA+Zm/45n4HY4MPcJhgTPEwFuriR5CMHHezBf6il4S7HrLhdA1jDFjoo+s/tBvdMRuZMboMqfMsXfDNHNGDTpkA5tA/3kvOOBMCZbscX+scJFVJ1BGtxgzeBNMME8QdvDmPcgL+objxYnhFHiWDcbRaTBkrtBp+oT+eW0DATbX8D4CMjsW5IbAEVuCI8zNl9ey0tWC3HDp7RtBIXqBvNigDdli/AQ52FASIvZrrCQbkAuctz98eB5yznzZ8ilklp9BGn0/h24JJfOBzKC3OT12LCvM7e/zuuabfiNv6K+3IfMQHsbDH99Ndsg48oePs34MXcO3kSjyhy/2ijlAzrk3EBnFHtOwwb7nh0OSSZrwXvwZvhlC5D3ulHt5LxlM9JTr0CvsitU7xoKthuTZkgqejW7j+7CN2Blky64481xbEmj3DPEzfDb2yb4L/03gzQqoN3DAbuNTveUpdqUVrL1fYfSVDRId9iNE9mN6mckPdo7+0BffE7GYC/rC+LE52G17hrn1AeCHLYVE4wPI3GNT6Tt+x8sL8H1wIXQPm8k1BCzYUggsWLJ6yRjBFtuNfvF+9I7/Y++8thy7y+/Qa2yqlVf02HIj9B/fRsCDPOJLWHGkkfxh3uFA2AKvrbenveDz8TPoMBlxWwbD/cwLY8aGE3jg++gn4/JeF6gO2+tKPPnOLmDu+uAhUNDkO3gj8/9ksh6Qb5Yxqc0vis1LvjHyrhV/BAoL+S7+SP93hHlNvksihm7MDoHCgIAj34VhFlwfDAKOfBc9QXDku+jNWW577Mh3bhHM+f2OfOccO3enQ6AwIeDId2GajRLel5JGvqlFpY6eGj7f4/yKiiiw3McyIcvWLFu6VvwRcOS74ObYke+Cw9692SGQlwg48p2XaLpn5QoBL/n+fGg5bdcCLUicovCt9XRFn5ty9ezCeDP1w2zuow6P+sqi2Kjxo+aW2kFqBV0r/gj8S777qXOjE0w9JDXCdt9J8Ueg4EboS77fHLBOB/bk/JzvghuJe7NDoGQjYMl3vyeq64r7C/ic7wse36I1W1M06ppkndCpQcmemRI4+gNJB3XKvdt1KFma9FiUlqyfpWUhMxV1oK4uPGbQUZt+SiA8bsgOgQJHgGDrk3kjtC8sXidE9Vfb+p3MJmU2grIRyfdjYwXe4WLWATaSsbeCjY11ajbQ6ItWaMem/bplYiMdc3y7YjZaNxyHQPFF4PH+3+nv8UkaMLKuzr+la9AGGtBHdh79MEFfzz2gPi23a/igNn5PZQhaD92DCxyBTyat1rPfhqlJTKg+uDNKqzes1G8Hv1BIqdLqXvFiNanfrMD76DrgECjJCCxavUC/7f9aoSFl1D38YjVu0MQcO2c/xsFpEZwa4VpwEOCkB460hHyfeOJJeu6yqVr4xR71vL2GbngpeNmz4IzGPdUhUDIRWL18g54+daEO7ErWXVNaq0O34HGbgMj3P8s3adDrMpnPgcfv0rXnNFJ4hfIlc3ZK0KgpWZg8d5OenhCqXftSNfTcVF1yWj2zAXPcvNeUGLpB0WF11KF8b0fAS5BcuKEWLgSWr1us+fsnaefhONUNbaPTW15qjv7iqDY+3gUp5OgvjjTjiD/X8g4Bjjvj/Gz2VoA5x75R5vXLjws05sK1UkiazhxeWecM6qby5cvl3YvdkxwCDoE8RWDlkvUae+PfWjvroFr3q6C7Pj45oGM3c9qJgMg3D3/9i2UaOyNcUilVj0xRs5hUhZYOyel7S8h9aUV2nKlp0qbth7U+sbwJunq1SNDjg1oe+ULamvWrNSv+c+0PTVTp1LKKLFVN5ctEFNnxuo47BIoiAnsP7dLeUglKLXVY4UnV1LPeANWKqX1kKHykhfOHKT/hTF7OA/b3lcOiOHaSAAXZeD/nR3PeMrX1nJnM+fDgzIdfPh0+T98/nX7MZ5VGoarTJkKlQ53PLMg5K1rvLlj5LlpY5a63e+IPasNfSTqwK0W1mkfo5s9bq2nrurl7aBZ3B0y+MSYTpi3XJ79V1LrtpQU5c614I4BzqRoZojPa7tVN59U78hEiO+o161bpn/0/a3vyWiWnHS7eYLjROQQKKQKhIWGqqcbqFN3zKOJNd9FhPlJD+QmN1SzX8hYBVhX4EAgfVrFfueUNBw4kadIHCzT1+Z3atvLoj+XkbQ/c0xwCDoHcIlC2Qmm1PKO8BjzWWo1a1DnyEbrcPjej+wMm3/YB2+MTtHz9Hm2KO6CUFGfIgzUxBf7cUqVUrXIFtW5QUTVrRP3nK2a2f3zlMXbrJsUfiFXSoQMF3m3XAYdASUKgQrlw1araUNGR1Y76mqsvBnwZkFN8KEEhkeJa7hEg280XO/lDPb39Yqz3yQQ/cdvite7vHdqybodSXdYq98C7JzgE8hiBChXD1LBdtOo2rpbhF6nz+JXKNvnO6w645zkEHAIOAYeAQ8Ah4BBwCDgESgoCjnyXlJl243QIOAQcAg4Bh4BDoFghQCkZG3+zsweCfR/sTXCt4BBw5LvgsHdvdgg4BBwCDgGHgEPAIZBjBGbN/lXT56/J1j689vUjde7Z/XL8Tndj7hFw5Dv3GLonOAQcAg4Bh4BDwCHgEMh3BH6YPFUrwzqpXETlgN6dcuigyq74XNcOvCyg691FwUHAke/g4Oqe6hBwCDgEHAIOAYeAQyCoCDjyHVR4g/ZwR76DBq17sEPAIeAQcAg4BBwCDoHgIeDId/CwDeaTHfkOJrru2Q4Bh4BDwCHgEHAIOASChIAj30ECNsiPdeQ7yAC7xzsEHAIOAYeAQ8Ah4BAIBgKOfAcD1eA/05Hv4GPs3uAQcAg4BBwCDgGHQAlEgCMA/X2AKa+gcOQ7r5DM3+c48p2/eLu3OQQcAg4Bh4BDwCFQAhB4+70PNW/jAdWq38xntKUUGlr6PwgcTDqg4+uFqGfPHgGjM+mnaVpRtpPCIqICuseddhIQTEG/yJHvoEPsXuAQcAg4BBwCDgGHQElDYORrY7Qrpoeq1Wkc0NC3b1qtmMQ5uvbqKwO6nosmT52u5aEdHfkOGLHCcaEj34VjHlwvHAIOAYeAQ8Ah4BAoRghAvnfX6hkw+Y7buMqR72I0/5kNxZHvEjLRbpgOAYeAQ8Ah4BBwCOQfAo585x/WRe1NjnwXtRlz/XUIOAQcAg4Bh4BDoNAj4Mh3oZ+iAuugI98FBr17sUPAIeAQcAg4BBwCxRUBR76L68zmflyOfOceQ/cEh4BDwCHgEHAIOAQcAkch4Mi3E4iMEHDk28mGQ8Ah4BBwCGSJAOcVb968WVu3btXBgwfN2cXh4eGqXbu2oqOjs7zfXeAQKGkIOPJd0mY88PE68h04Vu5Kh4BDwCFQ4hA4cOCA5syZo6+//lopKSmKjIxUWFiYION79+7Vvn37VLNmTZ1//vlq3bq1QkNDSxxGbsAOAX8IOPLt5MJlvp0MOAQcAg4Bh0C2EFi7dq1efvlllStXTu3atTPE218jGz5//nzVr19f1113napUqZKt97iLHQLFEQFHvovjrObNmFzmO29wdE9xCDgEHALFCoF58+Zp1KhROumkkwIuK1m2bJn489hjj6lWrVrFCg83GIdAdhFw5Du7iJWc6x35Ljlz7UZaAhCgLOCL2av018o4hYeFalDvZlq8ZrOmLNmtW85sqY2xcZowP0FX92ikA/v3afwfcbqgax1VKJOmj+fE6rQ2NdSgegW9PWOdujSuqi5No/X65JVqVquSzjimrkZ9t1g1q4TrvOPq6YOpS1S6TDkN6N5QE2YvU2JSaV1+SiPNmLday7en6PpeTTVv2QbNXrVPg09vodUbt2ri3zt0Y5/mStiRqC/+2q5LT6ivkLTD+uTXLTqzU4xqRJbVe79sVPfm0WpbP0pvTlmtNvUqq0f7Wnp14lLVr15RZ3eppzd/XKTIiAq6sFt9jZu5VAfTyurSkxpq0u8rtXGXdHXPJpq7aJ3mbUjSDX2baemaWE1atFO3ntVKG7fEacK8BF11aiMlHUjH4LwutRUZVkofzY7Vqa2rqXHNCL09fZ2OaVxFxzWvrtd+XK5mtaJ0xjF1NPr7xapeKVzndaunD6cuUanQcrrkxIb6ZvYyJSSV1hWnNNLM+Wu0LC5ZN/RpoUoVKygkJESlS//3c9KFVSTJeA8fPly9evVSxYoVs9VN7l28eLGef/55RUREZOted7FDoDgh4Mh3cZrNvB2LI995i6d7mkOgwBDYsXOPtsYn6rMN9TR5jVShjDSwvbRyhzRljTSos7Rtr/TNcunydtKhFOnLpVK/5lLFstJni6STG0oNo6T3FkjH1JI6xUhvzZeaVpV6NZLG/CnVrCid0VQav1gqHSKd20KatFrasV/q31qau0lakSBd1k5aEifN2SRd01GGFE9cmf7v3Qelr5ZKF7WSQktL4xZLvRtLNSOkDxdKx9eVWlWX3lkgtY6WTqwvvfmXVC9K6ttE+mChFFFWOrtF+ngOHE5/1ox10sbd0iVtpAVbpXlbpKs6SKsTpcmrpes7S9v3ShOWS5e2lVLSpC+WSGc1lyqFSZ/+I53UQGpUOR0Dxn9sbWnsPKlJlfQ+8u9q4dKZTaXPF0ulJJ3XKv358fuki9tIv22Sliekv2/nAan03g0aeFJds0mxsLekpCTde++96tChQ8AZb98xQb4h7TfddFNhH67rn0MgIATY47Bjxw7Fxsaa/Q78yap9+e0PKtv2IveFy6yAKoG/d+S7BE66G3LxQ2DFmg26e249tawm1Y+S4HghhZ/nFb+J8BlRcqr08zopKTlN7551QFEVKxT6MU+bNk0//fSTTjjhhBz3NTk5Wd98840pP6lTp06On+NudAgUFgQISp9951uVqdtFUprSUrMm3/Omfa6Op57vyHdhmcRC1A9HvgvRZLiuOARyisC85Zs0amkdNa6SnpV1rfAgkJIqRZY5rMs6lCk8ncqgJ2Tzbr31Vh1//PEZbq4MdBBr1qxRhQoVzAZM1xwCRR0ByPdTb01Q7eMuDngoMz5/Ta2P6x1U8j3pp2laUbaTwiKiAupXyqGDKrvic1078LKArncXBQcBR76Dg6t7qkMgXxHYu2+/Jq2voPj96Vlv1woPApDvRXHSMTEpurpT4a773rRpk5588kmdfvrpuS6R4RjCmTNn6rXXXis8k+F64hDIIQIcufnU2Amqc/yAgJ8w8/PX1eq4Xtkg36tVa+dsXXPVlQG/44fJU7UyrJPKRVQO6B5HvgOCKegXBYV8s+nrr6XrtXLDNu1POhT0QZSEF5QrW0aN61ZT1zaNCv3GrdTUVC1eE6sFyzYo6dDhkjA9+TLGmGpR6t6+kaIi/7sB7rnvVmvegcY6vp4U5o5Zzpf5CPQllJ5MXS01q5qqp3qFBHpbgVz3xx9/6Msvv8xVyYntOFn0zz77TO+8847KlCn8Wf8CAdy9tMgg4Mh3kZmqItHRPCff2+IT9dJvpfXL1kgdTpUCKIsqEkAVdCdJZkKqOlbeqTuPTVKDOjULukt+379//3698lOsJiY00cGUQtnFItkp9vawubFWuf166PgkdWh09DnKb87YrLm7amvnzyP161evq/mxPXTxnSMU4jlhI2HLOo2642z1vvxOdes3MMc4fPTUYO3fs1MDH3pLZctlv4aZfrwx9CIdStrvtw/1WnTSNcM/yHH/vDfu252ovTvjFV2rgUqHFgwBZO6oDr2oyR5VjcreySF5AkI2HvLzzz9rxowZ6tSpUzbuyvjS8ePHa9iwYWratGmePK+oPmTf/gNK3O1f3ovqmAqq32xarl6lYr4HdPlFvqvHz9SlA/oHDO+UaTO1PrKbylcM7Gx9l/kOGNqgXpin5JtPDj81cZMm72isC+psVN+WFRQRciCoAygpDz9YKlzTVibpk/UxOqbaAT3eQypfvnyhGj6ZrtemrNPHGxvqtKjV6t85SuFu/vNsjhZvTdFrK+ooNKS0Rp26XbVrVjvy7D179+mH9eF698Vh+uHtJxRWPkLXPfmJ2p141pFrtm1YoUcubKXzb3tGvS6/M8f9euOei7Rv1w7d/NI3Ciuf/QJz+vHE5Z1VMaqa6jTv8J9+1GzQUufd/ESO++e9ccb4VzXp3Wd099hZqhJTL0+emd2HpKamn7ZySp0kndmqXHZvz9frf/nlF7HhsnPnznny3jFjxpi670ceeUQtWrTIk2cWpYcsX7NRY/8up8WJ5XW4tDt2Ma/mrlzKbp1cL1kDO5RStaqBlVvk9t35Q75XacuCSapcLSbL7tqjSw8fOqTqbXuqQqQj31mCVoguyFPyvWp9rK6dVkunRq7QsHMauc8M5/FEU84xYvImjd9cT2+csk3tGtfI4zfk7nFb4+J128xoVUvbphfOrmS+iuda3iLw88J1Gvp7Aw2qt0jX9Glz5OFvTF6hPw800/qvhmnKB0+rdOlQxTRurSGv/qTwSulGOSPynZJ8WLt3xCk0tIzCo6oqJOToumSCqsNJB0wxeZmwchpzb///kG+uSdq/R2mpKZs1lGEAACAASURBVCofEZVpvbAl313PuFwD7nrlPwCR2Qop/W/tDP3bt3uHwiOr+M1eJx86aH7PfTig0DJlzTPT0lL10wcv6Ns3H9VDnyxUdO1G6acUpKWpVKmQI31MPzYs9cjP0DNWmshW79uVYAKZsuXSA9201FTt/f+fgYXv0YGHDyVp784ElSlbTuGRlVUqJESUnUxeJTWtkqLn+hTumm8+rPPpp5+aD+vktoHjW2+9ZbLelStXVvv27XXWWf8Gg7l9fmG/H+L9wJzKSkyNUMdyaxVT1mW+82LOUlLTtDYpUn8fqKd2lffomV4hiqyY/SRAdvuSX+R79R8/qdv5gwPu3oo/p6p2s47GPgbSXOY7EJSCf02eku+Zi7fq3rk19XDzBerb/b8ZreAPp/i/Ye4/q3TXH030vxZrdP7xkInC05atXKvBsxvqyuaJurpb/mQjCs/o86cnHOF22tsH1KO+9FCff0sYRkzaoD/31tO2b4dp7oQ31LHnBZr99VidfvX9OvvGx/ySb1Ob/+uP+uHtJ7Urfosh3XWbd9SZ1w1T7SZtzT17Erdr4tjHtfzPaeb/Lbv20oZl88y1NvO9fdNqff/2E1r7z29KTUs19/a5cqgatDrGLyiWfHc7a6AuGToqQ+Agsr//+LF+/vx17d+TqPBK0ep6xmXqfu71KlM2zNy3aM6P+vHdp7Vz2yZz4HblGnXV+/K71Kb76Zry8Qj99OEL2h2/VTENW+qcm5/UzrjNmvXVGN355kyVD0//VPqiOT/om9cf0sCH31X1uo31yTM3K7RsOZUPr6QFM7/WhXe8oDbd+mjZn9M1cexw7YqPVdmwCmp9/OnqfcWdioiKNoR+8ewf9cO7T2rn9lgT/NRp1l7n3PS4qtdtpoPJ0nkNE1W3RuHWi7i4OD300EN5QpJ3796tX3/91ZDvM844QwsXLtS2bds0cOBAhYcHnyzlj0b6fwu69fBX6zRnbyMNa7NSJ3dsbD605FreIMAq+7j5+/Tqoiq6rfFSXXpqy7x5cCZPceQ76BCXqBfkKfmeNH+zhs+vrSfaLdHJx7QqUUDm12D/WblRt8yqq0ENV+qyUwpXHeWSFas1eHZjDWq9U5d1CezYo/zCrTi9p8eY3TqpRaQePpEMbvrRJom79uiH9RX14cvDDOm+8bkvNeH1B7VpxUINeW2K6jbr8J/M94p5P+vN+y42GeEufS/T3sQ4zZowVpFVauiWEd+ZDPaHT96geVPGq3Ov/qpZv4XmTnxfcZtWqWnHkwz5pm77tTvPVcLWDep21pUKLVNOf0z6WJCPG5/7QrUb/5udt3NgyXfb7mcZou9t1GVXjWlgMt8zP39NX426V62O66NmnU/W6gWztWDG1zrzugfV96p7tWPrBo24uZciKldX97OvVkpKsjjai8zOHaN/0vZNazT5g+e09Lef1Ovyu9Sl7yX6a8rnmjj2Mb00fYcqVEwnwhD8dx66UkPfnqPaTdvqlVv6av3SP1UhsrIatumqvlfdZ8Y5+s5zVKtRa3XueZG2bViuud9/qPYnna3LHnjdEPyXb+2ripWrqduZA3Vg3y5N/XiEIf23jpykrfvLqHe9fTqxSeEmnQQR999/v5o1a6Zq1f4ta8qJ/ixdulQxMTHmYz1//fWXId2zZs0yZS3XXnutateunZPHFol7EhJ36vbpUaqcul2vXBCd65NjisSg87mTEPB+H6Wqc7WDevyMikE/iMCR73ye4GL+ukJNvk2ZxYgRWr58uTmuqihlDnA2ZCm7du2apyJU0sg3GD744INav369/ve//+mYY47Opn733XfmYx5cU7du3RxhvX37dt13333q16+fzjnnnBw9w3vTqlWrxBnHvXv3zvWz/D3AH/n+dOYK/ba/mRaPG6bfvhmr/70x3ZSGvHJbXzXteLIGP/+l2Ojorfkefdd52rhsvm575XvFNGplSir+mPyZ3nv0avW/c4Tqt+ys5wedrO7nXqeLhrxgSj5iVy/WM9ecYH4H+f71u3f1xctDddUj76pTjwtMacqKeTM16o6z1PuKu9Rv0CP/GYIl36nJySoXkZ59tq1Kjbq64bkvTeb4uWtPVEyjFhr09HizsZNM+Kt3nG2I74OfLNTG5Qv05ch7zMbSRu26mezz9M9G6pvXH9ZtI39Uo7ZdTeb72zce1sOfLVKVmPr69o1HAiLfm1b9reue+Fitu/VR8qFDeu3u87RlzVLd/8HvioiqZspUvhx5r2aMe1VD35plVggY83k3P6mel95hNrrO+eYdEeBcMGSEft5WWY0rp+il0wt32Qnz8Ntvv+mTTz7RaaedlmP5hRhNnDhRTz31lCpVqqRnnnnGbLykTnXz5s1677331L17d/OnKNn1QAHZFLtNt/xcQ12i4nR/3+qB3uauyyYCl326T5Ujw/V8j6Sglzk68p3NyXGXZ4pAoSbfHFl4/vnni01ALIeGhhaNM9QSEhJ05plnmqzPV199laciWNLIN06cAIYla+pQf/jhB7OBy7Znn31WTz/9tDmhoV27djnCet26derRo4duueUWQ/Bz0/gQAxm+33//XZBwuykmN8/0vdcf+X78m7Wav7+hdv04TH98m06+q9dtYojo5Pef1cCH31HDtl2PkO9T+t+sB89tpgZtumjQU58eqbGOj12nF2441WzUJGv7+Yi7TOa8cbvjj3TjpcGnGaIL+f7wiRtM6UrvK+5WRFRVc83+vbs0+f3nxKklEHvfZsl3veadTDba28IqVFS7k/pp69plevqqrjqm9wC17NLzyCULZkzQP7O+0yPjlqhGg2amXIaAIG7jKsVtXKnFc37Q7oRtuvWVH9S4XbcAyfdHeuehgUdlvg8e2Kv73vvdkOh9exI17Jwmql6nsU48f9CRvlB+8/OXb2jgQ2+rYesuGjWknzkFpkWX08yHNRq2PU7VajcyJSy7kqSz68WrRb3ovBSFoDzr0KFD5qxvMt/169fP9jtImkDgW7VqpcsuS/+Qx7hx49SoUaMjwTNngHMEIV+/5Ezx4rY/xJLvrlFxui+PyDc6t2HDBmETmZewsPTSK9sSExPN589JQpQtm77vIbvt8OHDwh5WrVpVVaoEVkOc2Tvw4SRQfPua3X5ldP3ln+5TlCPfruY7rwQqH59TbMi32fCVlGRIAYbcm01J32CV9ZdHcBo4HgxFRtdjSPjjz1msXbtWU6ZM0YQJE0zW59xzz3XkO5fCbMn3kiVLDO6vvvqqbrzxxiPzkxH5xolwL/OUUdDGXHP+MFn1jMg3MsU1WZFoAi4CA+ad+a9Ro0a+ku/4xN36YUOkPnklvewE8g153rMjTi/e2MMQyEFPf6YXrj/FnHbS5fTLNfySdup8Wn9dMnTkvw582ya9OLinGrc/QZWr1dbUT0bovg/+UEyDf0+qeOPei7RvZ/ppJyNvP1Nr/vlVUdVq/2ejJsT+usc/ypB8Z1bz/fcv3+rVIWerYuXqKvf/tdneB930wtdKST4kjj3csm6pIiKrKrpOYxNErP3n12yR7znfvqMPhl9/FPkuXaaMhoyeYl5JDfc9p9dW+YhKJuvt284e/JiO7T1Aa/6eo5lfvKFVC2Zp787tCgkJ1bF9BujCIS9qT0p59Wu4V23rFo0TL7Zs2aKhQ4fqlFNOMbIcaMPWrlixQugDtePWTsbHx5vNl/fcc89Rj/r+++9NYE0ZSvXqxSdDHAzyjT3r2bOn/v77bz366KMaMmTIUViySvzSSy8ZO0Tgk5OGLezVq5dJRNx22205ecRR97DCQZnRu+++G5APzu4LHfmW3IbL7EpN4bi+WJBvDAakDCMOgW7QoIEGDRqkY4891nwwAjJEWUKTJk0M6jgIjr7ibxwMDuKnn34yu/wpQeC6K664wmRpIOGcAPDKK6/opptu0ujRo42TGD58+H+i+TfeeMM8lz6QgWBnv8t8507QLfkm271r1y6D6+zZs00WjeZLvrn+888/1xdffGEIAKsP119/vU499dQjARnL3swjhL5mzZrmU9rIB87GZr5Xr16tUaNGGSIRGRlp5rJ///4Zni1L5v2SSy4xMrVz507z3vzMfE+cu1Jz9zXV7x8O09z/LzuBfNOfv3/5Tq/ffb5aHNvD1D9fcPtzOuWim/XgeU3VoHUXXf/Up0dOEaFG/PnrT1bPy4aY2u9xLw7RrS9PNPfSUlNT9PTA4wwhhnx/9OSNWrNorv732lRVqZl+lB+nj2xevciQVbLvvi2QDZfrFv+hp67qakpKegz4lwQkbFlvNk02aH2sqUefP+0rXfnQWLU+ro/CKkRo2mej9M1rw7Ik38//tM0Qe/D57s1H9f3YxzMk32z2vL9fI7U/uZ+ufvT9I8PZmxhv6uhjGrfSwX17tCthm2o1bm3GD47Tx7+qf375ToNfmqjVkaeqUeUUvXJG4S87sQNcuXKlIXndunUz2dSsykMIeOfPn28SGJRxUW5iGzYRm3nnnXcqIuLoAAQ9pHTs7LPPVsuWLYNC0nJnhbJ/dzDIN4mA4447zvg5MtOsrlk7SA8p7eEPXxVt2zZ9w3R2GwkkEhHYQl9yH+izmGtKNCi9GzBggEmKYUezSmAE+nzvdY58O/KdE7kpDPcUefK9Z88eQ3r4MtsFF1xgCPHXX38tlrvYaY8xoVwBJwLBokGKTjzxRLPc+eabb2rs2LGGhJMt4A/kDpL3wQcfqE+fPoZAX3jhhWaDEEaFf5Nl8F1Kw/lgaFj+4z7OtXXkO3dibsk32bc77rjDzPHFF18sAh2WVr3ku02bNma5nD8Q6tatW5tyFAz/Rx99ZEqYmJu+fftq8eLFxsmw/I3sMG84Lsg3G8Ug28w1pzQgQ3x85K677tITTzzhl4TgcPbt2ydkAHnknflJvu8fv1oLDjbWoSn/lp1AvmkpKYf17sNX6/cf07PQF97xvDnn+417+2vFn9N10wsTDJklk/ztmEc1c/xrGvzC16pQMUrPXddd7U8+RwMffFtkg5f9MU2v3tFPTTqemF7zPfF9jXvhdl1yz2h1OzP9k8iLZn+vscMuVb/rH1GfgUNzRL4pJ3nu+pNUMSpat4yYaGrDIbiv3NrXZPEf+OAv8w7KU+4YPVmVq9fRzu1b9PaDl2vTyoXmniYdTtDUj1/ShNHDNPSdX83mzykfv6QvXr7bjLlVt95KiF0nat+3b1iZIfmm1vyNuy/Q6n/matiHfymqRh2lHD6kz56/Q39M/lT3vDNHqxfM0viX7tTg579Si2N7mprwedO+0HuPXKPBL05Qtba9dHqtOHVuUrSyu9jBkSNHKjY21pBwCDUrSXZlkOAFsr1161ZDBk8++WRTauKvzIDfkyi56KKL/iMTBKwkUNiciX4Gg6jlzhJl7+5gkm+wZl6wZ++///6REhN/5BsbRqkK80dSijIf79dGmT9OpWGlA0JvfZeXfGPbmB+ew5GR2OLMyoRIVt1+++1asGCBsa8ECI58Nw5IgCifc0cNBgRVkb+oyJNvNjZCkB5//HGT4aR9++23JksJCWeZDhIcHR1tCBSEDcJNFpvNeuzq5xqMPmSbI7AwMmyWI3s5ffr0I+QbEs8X23hWZg0DBrnniC1HvnOnI17y/eOPP+qaa64xRJq5Zd695BunQoabpXKWOyEAZL+ZX7LmZGJYwYBEU28KScCxsBEMx/X888/r1ltvNXLE0i1zTzDGNdddd515L9nAevUy/lgL5JtyI7J5+Um+tybs0qSNlfTZyKPLTiz6lE4Mv6S9+dqjJd/rl80zRDotLUXNOp9iNg2uXjjHlEpc8cAYkxX+4pWhmvHZKNVvfazJbC+ZO9kQr7rNOhryzQkjY+65yJSe8AyOIFz+53TVqN9ct4z41mTPfVsgmW/e/et37+njpwerWp3G5gjE9Uv+FMcaXvXoe6bMgw/ojH/xf6rVuI2iazXUhuXzzUd/tq1frnYn9tOAe0Zp84qFGnn7GeaUEo4MjKpRW89e010hpUPMM9lEWSqklCnP4UM89rQTb9kJ/ae+e8TNvVUmrLw5eSVh81qtW/qn2VR61vWPmM2sL9/S22S9W3Xro0MH9mnZH1NVrU4T3T5qstLCKun8JvtUv1rhPu0kI21dtmyZWUUkMEUfWA1ijtArbCZfxCQwzqxExW6eZhOmv8bv0Wt7HKFvhjx3liR/7w4m+Wa1DhL99ttvG/9iN4n7km/mbPDgweaEGbtqAWFn1Q8STYO8k3jCTrK6yAZYgiROvCHzjf0lKGLVgq8XM+fsweG+hg0b+gUVu4f9JQGGv0ReHPl25Dt/NbDwv63Ik29b600GnFIBCBblI5SRUH5ABhNDwqY8jBFkm4w3pQdTp07V3LlzzXInJA7SRsNYQObJmm7cuNGQMLLd1CeS0c6qOfKdd0cN+pJvHDPGPyoqytQSUkdqN1xi4NnsCEnwztNjjz2mhx9+2GTnrr76ajP3bOKFQND++ecfU+eIE7r00ktNRpxVDjLotrGKQuadAM1uIvMnBwVFvmctXKNfdjdS3JIZ2rxigY4744ojGyDpJ3oCcV635A+16trLHKFH27p+uWZ9+aZi1y4xWeZmx5yirqdffuRDNcnJh/Xrt+9o0ewfzMdmWh/f15STHNi7U8f0utiUqyTt261fvnpTqxbMVmpKsjl55IRzrlVkFf9ZXk5hmfX1WNVp1kGtu2V8Igynr1A/TXadYwUh/6ddNkQxDVuZACD58GHNnfie6Rt9an5sD3M6CX3Zm7hdfa++z5SizBw/WvGxa3VCv6tVv9UxWrvoN/0++VPt3RGnei06q/kxp5pyHD76w1GBv0/6xJy20qXvpUemGPw4unDapy8bch8eFa0Tzr5azTufajZl0mLXLNbPX7yubetXmNrzOk3bq8eAWxVeJUbfrZAaVErR6LOKTtlJRnYOnYSskZ0mEZGdLPXLL7+s8847L9MAFpsMCUffIJpFsQWbfH/44Ycm4CHwwZYxD17yDTEmCbBo0SJTPscHjii/xBeSwHj99dfNih8+j6+ZsipMIPXAAw8Yovziiy8a8o29ox4fu0nCCh9LPTgrINSee7PovvOELSQw4LSy4kK+Hx/9mUJj2mJQjU3Nqv0ze6Kiq9dSzXo+3+QoJZUO+e8BEnzUa8XCuerYO32jcmbNfBxM0rp/fjU2sYLPyVEZ3ctKaP2UVbp2YNbvyKoP7vc5R6DIk2+W3+69915jJFj+xFjXqlXLECpLvsnWcBIG9dgQJ2rBIWlkOskC3HzzzX7rDMkEYDjIBEC+ybKTIc+qOfIdPPIN6WKuyU5TIgKBJnAiUCLg4t/87T35hBIVNmniiJhHMtc49/Ll079ayEoHhBvnwnGD1FUyh/4ajozrMmoFRb7v/GSl/j7cVP2aS+WycSiQPwfiu9nY9xp/m5EDuSYrvfH3+6z65++93p/RV9//22DEvi+Qzdi+9/i7N6O+8nn5zbulXjFxOqlV0So7ycmcZXYPpJ2AmUA3s0aZA6V9J5xwggmMc9OYF/wBK52c5EEGl0bQwIku6DunU1l7kJt32XuDTb5ZBfz4448NKabEg9UE/Jmt+WbvEgkINmBClmkklbie+8AAO8beGPyazWLbVWMSD5B0ElXgx6qxJdqsHN9www2mtpwV3sxsYXEi34yTEh1OXsvIHvhigYxl9whcEkyUC2XVmE8a85JZEOTvOdntU1Z9cb/PPgJFnny/8MILJmq/++67TWkAmyHJiJJdseQbWLp06WLKEKg3ZMc9hoOfffbZZ4aQky31GnmMPwqAUYKoOfKdtXAF4yM7vplvk/FMTjb1jiynkrmBePMHJ0K2jBNHWD61jfmGlEOocQbUd3MqTcWK6V+IpP6bM42RIeSDulXIOLWuthHY4dAoRcrs63wFRb7Xb03UpE2VhTkOyfpgn6wn012RZwiQIDucKl3QZL9iqvx7TGaevaCIPYjsK3twsiIM6ClEkXbllVfm6KhZAm6y7dQos2KG7lKCgR2BvPCHUjLqk6k1Z4NgXhyLlx/km75jB/F3kyZNMgTZkm9WD0hKQdJJNtlG8oDSOsZ8+eWXG1wosbOBByUjlOlhR/GhlFpCIKn3tw1yyDsh4fjcjFpxy3wXMTVz3S3kCBR58k1NGxkNyFTz5s1NjRqGg5peL/mGpLMDn5NMOL8UgwP5grBBujG6kC0MDcQbo8az2HxpN1y6zHfm0pxf5Jte4FSZN44wYx4h32RzINFkZZ577jnjZFkZwYHgUP/8809T703dN9lxiDtZHRwWy63cwyk5OB0yZHPmzDnylT8yQfye8hP2EGTmcAqi5nvVxm0at66GwstI5csUcqtTwrp3OEX6fqXUMjpFz/cp+mUnuZ0+CCHEG5KXVYNgooeU/FEGEehXN7mPemNIIvrPCllmKxwQRbLjZDaxBbYmOqv+ZfT7/CDfvJtSSva5YJPYZM7H6EgsYd+wa76rgPhBbCCbyMn2s0pMtttuoKRsk3lhwyUlmzyTEjwv+bZjpkSvMGa+Wa3m1J3GjRsfFXjQb5IoJNrYjO97IgxJHeafkprMSqls2aJ37pEtEn+sjOdWdkgqkShi1SGn3zZhfvFVBJQZndeOnDBm5IcVKf7PShMJJvgUzd+Htqjlh1uxHyqnp+rkVK+K031FgnzbjZG+wFM6QpkJBJxsJcuHfNwB5du0aZM5FQNjg1JAplA4CBokCgNEQ5Aw6mxegTQhUGQRIGpjxowxWXFHvgMT+fwk3/SIbDabJdmYBfkm+IJ4YxhYqeD/OHqCJmokmV+cC8YGY4l8UOfI/GLsqB2nlIX5Jxjj2DPKUDBk3E9Axnm1mRnEgsp8z1y4QcP+qqeT60v1ogKbL3dV8BEg652aJoWGSDGhCTqrffqHiEpyw+GzD4NzwAMlF+gtX91kk3XHjh2zhI99P2R/CbADfQeBOMQK/0GJoveoxCxf6HNBfpFvXku5if3CL8kISBQ11vguNomzEdb6Oo7QpfabBBM2EpKKfbRBDfugsJPMD+QaIg6JZfXXBi+sFFKuctVVV2W5+bwgyk6oVyfrzykrBG3e4xjBh4CD1Rfm2NsI1liRYaz2WGJ/8w5+/k7s4TAHVsoJgLwrr9mVHUqDKJVlLjJbZc3suegK5Uj4soz0heCK02gmT55seBN735AXdIygigCE/W6U2eAb8ZdwLDgUe65IZoKXazlDoFCTb4wh5JmNIf4akTuGhUwm0TvCwiYUNohwfCBZARQB40GDoHNGKkcheRWSaBeizTMgY9RDsTRH6QGGGyJu6+kC+eIbR86h2AQGnGubl62kfeESR00myiq7F0u7QYjyIDZUUstNBM8yM0aDeeBUAJZGMTR2xz/zSY0kARmBGU6IzUPUSGJ4CMgwfMgVQRwGkCw7Kyr0I7NGxo3gjvu4P9B64uzIiL8vXO7bv1/TF8UppHyUZm2LUkqa1DBKWrdLOpQsNY+WNu6W9hwkAytt3SvtSJKaVZF2HUz/f5MqUlKytHGX1LCyRPXK6kSpXqX0bPqyeKlORSkyTFoeL3FwR9UK0soEqWKYFFNRWrMjnWg2iJLW7pRSUqUmVaUNO6X9h6WW1dLrn3lns6rSjv1S3H6paRVp32EpdrfUqEr6fdzPc8qUllYkpPcjooy0NF6KiZAql0//eVQ5qUaEtCpBKldGqhspraVkv5TU6P8xOJgstfBgwL/j9kkJB9Lfvfv/MWhcReLaIxiUklbvOBqD2hWlSmCQIEVXSP+zaocUXlaq5cGA/i7YKkWUlYZ0SFCdGlWCIg/ZkZ3Cci21yDhziFCgjU31nLyB7Yb8ZKRbkElWPsnaBUq8vX2g9AKfQGCf1dnmGfU9P8k3uGDfKDsh6wr5ZjWQ8XP6DJsrsYOsAkDsOAqVfTCcSGL3zuDvIGLYOBIWEFiy3/gvrmNvFFlUSk5IdnGaEwQxs69gFlTZCb6aEkLmDi4AB7CZbEoHsfnMLSe4YK+x1QQUlCdyJCOZ58xWN0nWkIjBvoMJjTnA5xC0wEEg6HZDf6Dyba8jqQi2zFdOT/yhXIv5g1jTH38NH8cccbIbm3aRIUg7fyMD6Bc+EWw4xheOhLzgH3k++6rYyOtazhAo1OQ70CGhQAg/ymbreCFtlI2waRIhIlpjiYRlNLLcvvWGEH3IGkQOgc/LzTeBjiOQ60oa+Q4EE99rmEvkgSVGDKC/Ty3zO65hrjOq8UR+cMLcn5ssWE7GkNk9/si3vX5LXLye/DNaackHNLDFLn26tqbi9iZrSNs4fb25lpbESUPbx+rn+GqatbGM/td2s5buraJv15TXrS1jlZAaqfeXRujG5lsUEhauUQsidVXTraoRVV5P/F5JlzXeribRpfXcX1XUs1aCusSkadSiaLWouFN9GhzSm8uqK6r0Xl3cdJ8+XFND+w4c0k1tEvT5hhhDUO/rEKsft9bQn7GldVfbWP21q6qmrAvTba03a+Ohyhq/ooIGt9iipNIRevPvirqu+VZFRpTXs39W0pVN4tSgalk9+UeU+VR7uxqlNGJhVR1bJVEn1U3Wa0urqU7YHp3beL/eW1VDpZKTdFWLRI1fH6PNu1N0Z7tt+mZzLS2Kk+5uH6tZ8dH6ZWNZDWkTqxX7K2vCqvK6pVWsEtMi9d6SCN3QfItCy4XrlfmRurrpNsVUDtPw36J0SaPtal6ttJ6bV0Wn1Nyh42qlGgyaR+xS34YH9dby6ooI2adLm+3V1xtrqOz+Tbqnd3WVC8vZJ7/zWn4Kw/NIjEByMqsZ9tdP7DqEguw0JMWX/KGzkCgIR04/j44/gZhAUsn05aQFi3xT/kFSh7JJb4NwQwhp/JtVXogUJNQeDQlxBheOCYSMU1MPkR43bpwhpBAxns1Z7CQ8IOIQUwgXpT/8DoKOfWUzLMf5ZtaYKzLfzHV+nnYC+SYjSzKGlQxWQSxJ9iXfnG9OYoXVTTgCZ50HSr7JlJO4sc3W4JPcgYiDZKaF3QAAIABJREFUKQERBJVghdUb+3VmMs1cB56strPCYLPclnxTU08gyaos3IVVHK8vgxTbb5IQZMFtOM0NvmPJN3vaWOUgoCQrz3sYI42kJnOEjNNPL/mmZIV5ZvXYPosNuqx2cDoO5JykJr+ngR19YZ5ZRUHOvKsHNjghqICjUZ5Df0tyKxbkO7MJRIAwNigUQoTRogawqDZHvovqzOVdvzMj3ziArXHxJjtRp1ZNbd4Sp8PJyWpYr7a2bNuu/QeS1Kh+HW1PSNSu3XvVsF4t7d6zTwmJu1Svdg0dPHRYEPi6MZzKUUobYreqdo1qCgsrq9XrNyumehVFhIdrzYbNqlKpoipHVdK6jbEKr1BO1aOrasPmrQotHaLaMTUEAaE/9evWUuzWOB1IOqjGDepq2/YE7dm7z/Rp5+492pG4W/Xr1DS/3xa/w7w7NTVNm7bGqXaNaBMor90Yq5hqVVWhQnnz7ujKlRRVKVJrN2xWZES4oqtW1vpNW1S2TKhq1ayujbFbzXFg9erUMhgcPHTIjBts9u7bb/oRv2Ondu7aYzDYs3e/tu9IVP3aNXXo8GHFbkvHoFSpEK3fvEW1qkerfPlyWrVuk2pWq6KKEekYVI6MUJXKUQaDCuXDVKNatMGgNOeI16qpHTt3mf7lJAObdxJTOJ/E6iDkMCdL6xAXbDmlEXZlk1FCGqjpZZUzNw2SBlGgtC0nLRjkG1/GXhcImCU9XuJHzTpkCjJH8gjdg/hyWhcEjGwuhwx4gxJIE1lProOc8VVnSjMgjvaYR+6FWHENK3+UVPi+PyOMCJJIaAVySlhOcPb3hUvINyubBAhkuFldofyEVQFf8k2wxvjBjQw/NfI5Jd/YXMi4Jd+szFK+AcmEbIMnc8RKBLIPYWYuOW0LYs1qPcQV8s0qPCSZfkGmKf1g1YIxkcUnGGLVn1p97uFIZOacMfBOexIOcwrxhfASSLH5lqCMvrDKy+8INNEbL/mm9pv32hUqghP6y2oV2PI8SndYPWBfFSfGUeLCNSSsSGpRqkIJE0lNfk/5MEEfmHPsLx+s4+clteUp+Z69NE53zq6uh1ou0RkntCoUmGKwqGVCeFAMIvqsdtkXio5n0InZC1Zo6Lxm+j/2zgO6qqL74judFJLQQui9Ix0EAREEKypgwYYV9RMbYkNF7H4CYkU/Cyqo2FGxgIKoIIKASO+EloSShCSQ3v/rN/k/eIQX8vLyAi/JnbVYQHLv3Lln5s7s2bPPOY902K1Lz2zqUU3dFrVbd/7ZVNe0StTovjU9qm2VpTEw9oM/zNbgJvmaeEFhnHKrWBaoiBaAOSTron00jtK8B0AKHwyOv5FYAEpwMgQg4iRYlgJwBQDhaO2sk6f988oDfJflfSrrvScD35yQsGngJAQQztpfFHzb2wXdPBIVZ8E3INTmkMi8DIhFJgtwZWyzeePfnL4iRwGEg0fYvAB8uRbwDTtN6E3ALO2EXUZ7jf8Ssh/GIrJKpCzff/+9AeqAWlhm/g+QhlkH5yDHQpoF+Ebzz/ORYXINvlA8B3vQHk4DYN5t+U7swTcnLHxPOF4CzJHg8m1xUsVJMeAae5IPBd8NNgU8B5kKwBoZE4w9mxlAP4QnG21OU9iMIYlB6lleJyIVYby7FXzvjjmgWxdG6sxahzVxcMBJU9CeSuOwk6ewkywPDe6pehc+8Bfm7dOCQ031/rnxatukzql6tFPPOZSUrPt/D5d/XoZeuUiqHlwYR9sq7rPAD0u36rlNbXR/yy26+pzio66474lWTZYFyscCLM6wgACC0iTqsW8NCzmyAkAM4AOHaUCFO8IFwlaihz1ZRI/iLMNJzz2LItSl+kE9cdGJWV7Lx6JVr9aRs9IUWTNYkwdlHe1zG/MNcIT5RR4D44xUAhbcXvNdFvDNmLMReQBkWGjkPmjBcXJEMgL4Jc46baIArvEJAizbTmxgzLmO+2GHYYPZANjaz32ceHBqwbcCEEcPDtNNUAAAtI1c5MQH4A/4Jk47wN6WAZXrANF8a7ZIKCWBb+QobCLsNd8w2TbwjbwHHzk2wMh5bd8dUiYANvp4cBftIngBTpr0CXXA1rMhqciYrCxfnFvBN5qxaQtj9XVMU/UP362zm/kqLMiKe1aWDrLdm5aVq6V78rUgoZHRtI7tW/rA+u5oR0l1fP7XHk3b0kTdamfpwkbxCscLzeMLecI8Ozg2MoyNe5P11YGWquOXptcuyFedmlZYE48fWlYDT2oBjrWJLER4s7IUoh3BdKJtJSa4OwqxsHGwt2mpS1Mn0qaxC4KUk7JP715Vyy2bgdI8vypceyA+USO/r66BYTv05OVtj4I4e/ANCEaiQXAG2FeYbU5FbA6XZQHfMMi2qCb4m5FlFM21zSnfBr5xVGRMArJhtWGDYYftC1ITNNiMYxhiGGEYaXzWKBCIaLMBz9TH2ATEwx4j+2ATSp0w4jbwTRQ3+1CTPJ9oNzwDx1JnmO+SwDcbhVatWpmNABp7W0F6wreIlAapCptiIuQgOUH+hG4cZr84Z9CqMH7dCr4xGNrJdxfu1tzD7U3UAKIWeHLJSY1Xyq6VCms7SD5+1Ty2qSROCfCRzmuQpNHdvVTbQ4EXH9dHf8ZodnSkUvKDTZg1Ty75OZlKWPGZws64WAGhnp190N9HalU9VeN7JKll00aebFarbZYFnLIADBxOb64AXPsHoI1Fn41UhONwdxQc5NgUOAor50z90xfu0Yw9TTSs9lbd0AcAXhGICGfe7PReg3QjOTVLryxK1T/pzfViz93q3/mYBLMo+AZ0Io0gggtSEUCpO8B3UYfLolaxgW8yuiIBoR2AcFhrwK894ws7zc/YQCLNQF/PdTZ/CJxlAaw4AdN2nDhxmEUGAusMiw7wBqDbwDfMM+DbFmoQcpSNLjp8mHR3gm9kKmwgbIWTAJ7HqRFtAxfA9sPo25LiwfST3MrmW3B6R9Wpf7rbwTevwMexd/8hRUUfVGZ29ql/q1I8EWyYeGCvqgWHq1pQiHGU8sQS4O+nJvXqqEUjnMA8m6XFfgfiDmnjrv3Ggc/TS/y+vfLx8VX1WnXl5+u5SVDq1gpTp1aN5edXivzxnm58q31V2gIs0DhmoW21sXylNQh1oJEFeCNlAVy5Y44EoCAj4LjclYJT8ZS/CrQgOsSEpqwd7Eotp/ae/Jxsefn4ysvbM9dBrAGhsy+lMGvsqAbbddvg5sfJloqCb+5B601UE/THhKM9HeCbdvBcNokAc1uCGlhtHFLJwIqECkCN8yJOojZmGAkK7D0hHxmTyDV4TxhlCmAdZt9edgLLzfUwzBQAPOAcoIwspbTgm/CUJKGzl52gHUd2giwFiYntG8YZGhkKjqWAfWKn853bQouSN4P2we7D5lfFUi7guyIakl0kO1RYDjRhVql6FsALHOevkyVYqHpWsd7YskD5WuDjjz82TB4MXmkLQICQbETfIH8DYfJIomULOVva+uyvJ1wcbJ4r7bLVg5/O/JXbtT6nheJSPfwYUNK2v75TQK0matK25ERGZbFtWe9tHO6l3qGx6n1G8xM2Wo7AN88DzOIXAAN9usA3chLWGKQXOEaikQaU4gyJ8yQOi4w5vgkkLSQLgkXmNAd9NtIUNpjcTwZMwC9yE6KO4KMAkGUdA7xff/315uSGa5DD4F+B0yZ/CDnoLPjmBAjWHfCPUyryEnuHS6KW4HiJDAdmno0A0hnC86Kzp82w8jYHUiQpSGbYAERFRZ00UVNZx4kn32+Bb7veYZDZwv54cqdZbSsfCzApECMXr293MGfl00qrVssClcsCAGabo1lp3gzGEGBBIhW+XUAJf2A2ARtlKbDpgCEAizucN8vSllN5L3aE8a/IMZjxIwDQIuGwTwKDNImY5QBbwGzR7IywtGjC0TmfLJQi4JUwf8g7hg8fXmz3sBlEdgGph9yDgiqAUJjE+0arTUEvTXv5GSFJGc/o1AnbRxhEClGBCJmMYyZ1IKNBQsO/cfwE2BISEkaZ7N1ITYg4ApuOHXh323NwAKUUzXDJCQ+AmEgsAH8cM5GIsMEFVMNm27I8E8GF6Cx8f4SrxBGU92SzSSEiCzIfmzyGTcS0adNMeykw5ABw3rmqFgt8O+h5dsiEl3I1BFZVHUyV5b3ZuZMJFUcRq1gWsCxQ/haAreQYGsDhTAGwE1UCiQmxgwnbhq4WxzNACQxnWQoMJWCFJDRVrQCg/v77bwPArfj05dP7nLSjgYbkgcV2lNQPwIzTItegmy7aF0QLQUpCXHfALNeTVIg47vYnP1wH0Mcx0lVpF6cFbGphvIurg1jkMNk8n9Nj+whGgG407UhQ0LGzOSbuelUuFvh20Pt8GDAx9tmrqvIgqWrvzkQDA86u3ZYNrKrZwHpfywKn0gJoP3HKgnUrqdgS7Nh04gBx9N42Rg8gDhBBG+tKYf7nuBwQ70qMb1ee6Wn3QEBRnOkPT2u71R7LAhXBAhb4PkkvkaGKo6XSpkCuCB1vtbFkC8Ciffjhh4aRc4eGtOQnWldYFqiaFkDPyrE0DmT2KbTtrQF7Rtxi2D2O1G3XcRzPMbvNgQ3pCbICmFtb2DdnrcrGG70s+lb+VNXC5gXpDTZ2NQZ7VbWd9d6WBZyxgAW+T2IlHB3QXnGEUlXD4TgziCrzNegfYeRwOLGKZQHLAuVnAaIjkEiEyAlFC6CYjTBH7ziS2Y7g+TaRrMCCE7rMVmDDYa6pz1kHeuQWhHdDJ4uEhdjNVbmQehwdL2nNcZ6zimUBywLus4AFvp20JYHticXprCbRyWqtyyqABWDccDbBCceWlawCNNtqomWBCmWBjRs3asWKFQbs2RdYcdLIA8oJp2YPinEI4/c4jxUtMOQ4dQHKe/TocdKMy7t37xZyFhzoqMtiewutifYd9huHP6tUHQusX79Oc+Z+q4zMjOJf2i54j7ePt4acc77O7j+g6hipjG9qgW8nDcgkhMMAXrxWqXoWIAoACQII72RFQql6/W+9cflbAHabCAlEe8Bpi0JcZkIJ4kDp6PSJmMmA9eK02URiIGTgTz/9ZAA1J5hEagDAo+0m/jNRU3AAIyIFMYut7/v4vibaBU7o1ulf+X8DnvKEmR/PVEbt/apdr/A7LKkcSUqRosN0yw2jS7rU+v3/W8AC36UYCshQyMjm5+dnIqFYk3QpjFdJLiUcJQwdjkgWO1ZJOtV6DY+xAI5+MNXEKyYyAhpvci+0a9fuhDYCzEnsgaNlSXMx/huw27t27TKAHk0zAL9Zs2bmD+C9pDo8xkinuCFsUtgUkUrckp+cYuOfpsd9OPN9+TRPVWTjOk61IDEuSTk7QjTqmmNZLp26sQpfZIHvUnY+R5zoAgmGX5Xiv5bSTJX2cpyQyNYF+CY8VFXXhVbajrZe7LRYgHBlOFASH5lwd8QXLk6zjR6ZbH2EWrNK+VqAkz82RZxOOAqLV75Pt2o/1RawwHf5W9wC3y7amEUCfeJ5551XrHe+i1Vbt1UACwDCSdaAH4AVjrACdJjVxAphARhpmGzkH/fdd5+JK+yo8P298MILJgOgRYKcmq7lxICQjlUx9vmpsbDnPMUC3+XfFxb4dtHGOOGROYrwVjAzVjICFw1ZgW+DmUOCVFW0kBw/x+yLUV5ursJCw41+dufunfL381fDBg21N3qPyWDWpHFTxe6LVVZWppo3a2ESQSQfSVabVm2UcChBhw4lqGWLViKawsG4A2rapJkJaxa7L0YNGzQy39LuPbsUWbeeAV87orardu06qlWzlrZt36rwsHBFRNRV1M4dCgwMUv169bV7z275+HirUcPGiomJVnZujpo3ba79B/YrNS1FrVq0Vnx8nBKTEtW6VRuTCTE+Ic60j/fatz9WjRs1MaOR96hfr4Fh+nbuilJEnbomZB3Ppg20ZXvUNoUEV1e9yHqFNvD1U8OGjcy9+fkFatqk0AaZmRlq0byl4uIOKvlwsnn2ocRDSkiINzbgJO3Awf3GBgDPmNjoYm1Qq1Zt1a5V27QD+58O52/Cr5KwgygjyDRIuMHm09XkHfafP3V++eWXWr9+vYmxT8SR4gpZCMnoV9ZkOhV4+jnlTUd2yZpHWnKrVG4LWOC7/PvXAt9ltDEL5qxZszRkyBDVr1+/jLVZt1dECxBxgSx7hKSsrAVwHBWzTX8e+Ux5ylVYZiO1CO6itZm/qlpedbUJPlOb0v9Uvle+OgYO0La0lcrwSVbnakO0M3WtkgKi1d1vqKLTtiq+2jadofN1KGu/9gWsU5u8AcrKy9Bu/xVqlnOm/LwDtM1nsRpmdVZ4QIQ2aIEiMtuqYXArrcr9QTUzm6pZyBlak/WLgnNrqVVwD23I+EM+BX5qF9RXW9KWKcc7Q2cEDtKOtH+V4ndAXf0v0p60TTpULUpdvC/WgfRdOlBtk9rlD1JqbrKi/f9Vi9yzTPdF+S5Vo6xuCvEL12bv3xSZ2UGRQU20Jn+uame0VOOQdlqdPVeh2fXUIqSr1mUulH9ekNoG99GmtCXK98pVx6Bz/t8GSepc7TztSl2vpIDd6uZ3iWLStimu2ladofOUmHVQsQFr1TrvbOXkZ2mX33I1ze6lAJ9AbfVZpAZZnVQzIFLrNV91MlqrUUgbrcr5URG5LdS59tnKzE9TiwZtFVgtsNyGHnPc5s2bNXv2bON0zoaTCBiAMQAzf0NCcArEd+CKFItNCKmtiapBautXX33VZK8sTuJAWmuYcUuDXG7dXmzFZF2sXbt2qWOon/qWWk901QIW+HbVcs7fZ4Fv521V7JWkiSWFKzpwq1Q9C8CiLliwQJdffrkBHpXNcWvd5tXKDjuktLxUxWXslZe85ecToEDfYKVmJ8vby0dBftWVln1EUoGC/cOUkZOqvIJchfiHKzM3Tdl5WQoNqKms3AwDtPl5bn6O+V2wX6gKlK/0nFQF+YWY+tNyjqiab7B8vf3MMwCjAb6BOpKVKH+fAPO71Owk+Xj5KdAvRGnZhyUvL1NXek6K8gvyzDMyclPNc6r711BWbrqy8jLNvwG6mbnpCvELU15BnrmOd6Bwf6BviHy8fJSac1jVfIPMhiAlO0kBPtUU4BuklKwk+fr4O2GDHIX413C7DbCFV4GX9qftVKfqA9Wr6aByGXeklMbZjjGOk7mjqCKAb5wZV69ebUIBotO2j7ld0oxw4MABE9GE+ZO43JQ5c+YYgNe3b98TbidCycyZM01s78r2rZVkK0/4PRuwzz//3GyOLPt7Qo+4vw0W+Ha/TYvWaIFvN9oYDTisUJcuXaxJyY12rShVkZAHVoijcFfYP098TxKPLNg9S/szd6pRaBt5eVXtxCOe1Ef5Bfk6knVIrfx7qWuzPm5vGpFBnn/+eRMjG0a7pILkaM2aNQKwP/XUU04xo4D2N99804QXbNu27dFHEKOb7MJjx4494bFvvfWWOWls1apVSU2yfl9OFrDJjorLRlpOj7WqPUUWOFXgG8lfaQrramUZcxb4Lk3Pl3AtMWU/++wzo1UsDfPjxiZYVZ1GC3A8T6g0Nl+NGzc+jS1x76PXbf1Xe/3WyN/nWAZB9z7Bqs1VC+Tn5ykgPUzdGp1tdODuKrDLjzzyiAn5V9oU7cSEBjwTgxsyorjCZpXIQWPGjDka19t2LUCezJU33HDDCdr2Rx991GwKKssG1119dqrrweGcjZmjMJCnui3W89xrgVMBvpEyjn92nMLqOHaqdvRGAV5BeuTuJ9z7sqeptgoHvjMy0hUbH62s7KzTZLKSH5uUmKR1q9drwLlnl3zxab7C28tLtcIjFFGr7mluiXOPN05pB/coLSNVkpdzN53iq3Kys7V86Ur16tNT/gH+p/jppXucl5cUXr2G6taq7zBuOQzX75t+VE5ospF9WMWzLJCec0QH0/aoT/UR6tS8p1sax6L4+OOPG2a5Xr16LtX577//mvjZo0aNcnj/jz/+KOR6MNvFMVmrVq3S9u3bTfIbW8HJGdnDiBEjXGqXdZP7LADZRPSTq666yjrpdZ9ZPaIml8B3VIhGXe18nG+SN7319WR1PqeN0++8Zcle3XvdeKev9+QLKxT4XrjqR+31X62s/HRPtqkK8gu0/d+9CgwOUKN2kR7dVhUUGClBrbymOqfJcNWu5VxQ/dPxUut3rdLa9IVKzUksfDzI0QMLrF30lgNKiD6sbucdO0r3wKaa6CToNusENFB7vwFq1+KM45pJZI6voqeoRkBdbVq0V4cTU3TmuV1Vq26N467bvTVa29btVK9BXRVeK9SlV81Iy9Din5arSeuGatvFNefV6Kh9Wr98S7HPb9OlhVq0L4xqUhlKTl620uKzdXazoYqMcI/D919//aVvvvnGZPN1VdMLgEe3jV7clq3SZu93331XyJkIWXeyRFVEw+H+J5980tzKWIX1fvbZZ0/KqFeGfq0o70CfILfs1q2b1ScVpdOcaOf7H06XX4s0RTZxDg8kxiUrd2eIrh95gxO1F15iwPfsKeo8oLXT92xbFqO7r37Y6es9+cIKA77/WD1PW73+VIOQlgpNaaRqfp7PwtmAjScPgLz8PMUm7dLhmrsVlFlLF7e5QaGhYR7X5M1RG/RnymcKq1ZLNQ63Unjw8eDP4xr8/2DBVfByqt6HMZqUGaeE4O0mRN6g2teqYeQxcEpSjbV7/ta+/G0aN+IZ7diwR/0v6qWHXxkjP3/fo8387sOf9dHLs/XfT8arTecWLjU/ft8hPXLtCxp8eX9de88wl+qY99nveu2x94u996aHrtLVYy51qe6iN33x1hzJy1vDb7lA/gHFyyvc8rBiKkH37ZMcrLPbXeS2eNcPPfSQiV5SFDSX9j3IUImDJtIRCqdWb7zxhqkbOYszshFkfG3atDHgDinMhx9+qIcfrhyL78nsmXQ4Uav2LlKy937jAOzJZenP/yoiorZadvNsqZ23l7dqBNZR3fyW6tG2nyeb9LS3zQLf5d8FFQJ8w6J8umWyAV4D616jMA8Eh+XfVeX3BKIVLFwxV7uDlqtd7kD16zao/B7mQs0AxB+3fajEnFgNrn2zGkSW7PzlwmOq7C3Yd/PudVqeOkeROW10YbeRR23Bt7d4w89Krx6nccOf044Nu+Xt460Jb92rs87rcZQZBXzPnPq1Xpz16OkH34+/r3ufu0Vd+nY4oU9Da4QoJDTYLX398NXPycvHW0+/94CqBQW4pc7SVoLs5FD6PvUOHaYOTbuV9vYTricm+8SJEzV06FCXWW9bpWRFXLp0qaZNm6aEhAS9/vrrGj58uLp27ep0O9GOf/311yas4Ntvv62BAwcaMF6Zy/64WC2O/1opeQmqFVhPgT7uGa/lZTM27awhvr4+5fUIt9Sbr3wlZyWY6Ekdwnurb5NL3FJvZazEAt/l36sVAnzvi4vRD/veUtPMXjq/t2uMWPmbsmI/YW/MHi06/Kki8lvq/DOu9KiXgX2dteVFNQxpqXMaXekUY+ZRL1ABGoMM4Mv1bygtMUt3DHnsaIuRncyOeVmhfrX0xFVvKDM9SymHUxVeM8wA7ZoRhU5+RcE3gP5AdJyW/7ZGB6PjVbNuuHoO6GwkJbbTgOzMbK1Ztkl7d8QqvFaY6jWO0NQH3zmO+eZ5KxetVfSOWAVXD1LHXm3UvG0TeXk7lhzBfL8x4QM9+e44I485WWEjsfGfrUpPzVDTto3UuXd7BYUUnqjR/n17DuqfResEIx9cPVCtOzVXl74dTTKfJT+v1IeTvzDtuPKOoep7fk9tWLFF3t5eRnpjq2P9ii1KTjissy/urazMbP3xwzJ16N5ae7bHau/2GF120/nmmQdi4rVmyQYdOpikek3qqnOf9kelPYW2jNfS+f/o0IEk1alfS137djC2zMnPVmpCus5qeLEa129a5pGGzvqLL74wIQPLWgBkJM0BzCM1uf3229W6tfNHzDwfthzHzdtuu82AdyQnlblgs5/WzVK8z061UX91atbTJLGyStktwHeUkpqixbvmKCFgp/oEXKlObZzfCJa9BRWnBgt8l39fVQjwvTt2p36On67W2f01qNeF5W+VKviEfQf2aVHiLIXmNNDFna/1KAuwAH+05Xm1Cuusfg0vKzMj51Ev50GNeeunZ5Xvk6+7LyjU2FJgvv/Z84fiC/bqgRHPGaDY74KeevvZTwzovHHcFfLx9TkBfANqX374PaUdSVe9JhE6GJug3OxcjX1xtPoM6a6c7Fz97+mPtPCbJQaYFxTI/B5gf/WYy4zs5HDiEb0yfrpW/7lBDVvU05GkVGWmZ+q2x6/V4OH9DQNftDgLvn/5cpE+mPyFYawDg6spLjZBnXu3093P3mxAb/SOfXpuzGs6kpyqhs3rGa07m4kbH7jSyEyeueNV/btkvRmLaMgfevlOvXD3G0aK8/LXhfYDSE0Z97bWLN2oz1a8qeRDhzWy+xi169ZSOzftNc95efaTio7ar9cena60lHTVjKih+H0JqlO/tsZNvk0tOzQVOvaJt75kNj71m0bqYEy88nLz9MirY9S5TzvpUJAGdhrqFpD2559/6rfffnNb1lYiYhBC8D//+Y/Lzpto0HHQJM54ZXe0TEiM14K4j+SdHKLLe9xqZU4uh/kxMfmQvt4zVXVS2mt4v+vL4QkVv0oLfJd/H1Yq8E2MZY4pW7Ro4VRc2pOZFy/7uLg4h0ke3NEtMTExJjEPYemKy+LmjufY6gAI4MBUXEa4qgi+ydpHH8PGFY3qQOpq0ly3b9/epM92pWBzmERSb3focKIEorR1kugEnWxoaGi5bEAcgW82Pks3/qYjwbG6f/gzBnw/Pf0BPTfmdW1Zs0PPffiw2ndvdRz4Bqw+e+dr2r/noB6bdo8BrzC63JOVkaU3f3pea5dt0n/vfVMXXTNQl4++SHl5+Zo59Uv98f3fBuCiy/78rTn6bNoc3fPczeo9uJvSUzP1yiPvaceGXXpn/iTVjqzpEHy/+uh0dTqznWFqg6jEAAAgAElEQVSI7UuLDk3Ms2C0xw5/Uh16tNZtj19n3mnJvJWa/sIsXTXmUl179zDNmPqVfvx4gZ56b5xadGhqNhGA8dycPL36zdPCOXTiLS8Z2cn4V8covE64HrjiaafAN8/7z5Oj1LFHG1WvEaInbp6s7MwcszGJbBRh3m/qQ+8apn3iO2P16RvfGTv89+PxatmxqZLiD+uxG15U134dNfrJK5WSe0i9Qy9Tm0bHO8uWdnxxvbvB94wZM0zmV6KnVK9emMSotIVvkeyZP/30k0JCnA9LVtrneML1O/dE6a/UL1Qvt70Gd7ZOecujTzhJ/WzrFEUGN9WgRldZJ6kOjGyB7/IYecfXWWnAd0ZGhgl5tHDhQl177bWaPn16qaxHivCoqCiTnQ2wdM8995gj0/3797vl4/znn3+0ePFiwwBRP+mTp06dqt9///2UpCVn4ZowYYJ5nqO4vVURfN94440mkQf6VkAC/WIrjCMyVn700UcmaY4rhVBcF154oZo3b24cxVwpHJUuWrTIxDzeu3evAd2AGY7yO3Xq5FYQ7gh8JyYl6puYVxTiW1NPXPW6AaqAwJ2b92rCTZPVsmMzPTbtbv06+8+jmm/CK95z6QSNHHOpRo293Lw27/HzF3/o1fHT9dp3T+v7mQsMAIclrtuwtrkGMP/4jZN0+eiLdcmowXps1Ivy8vbWhP/de/QbXPnHWuNQCeA959LCdPD2BeYb8F2/SV0Fhx3rT64B7P5n4ih9M32u3nlulp754MGjkU9glZ++/WWFhAVr0qePaf+eOMN2N2nVQGmpGcKbf9oTHyo7K0fvzp8sXz8f2Wu+/QL8DKB3hvk+f+Q5GvvCrYa5X7tsoybeOlVX/ecSnX/VgEJb5RfozSdnauvaKL0+5xnN/3KRPnntGw275QINuqyvkefQNu6vUS9EKcmpOityqJo1dC1CjL39mKf4Jvr37+/KcD3uHpvs5I477tCSJUt01113mY1jaQtEBUl4/ve//5lvqTKXHbu2a2n6l2qYf4YGneHavFOZ7eOOdwN8f75tquoGNtTARiNPGnHHHc+riHVY4Lv8e63SgG/iyg4ePFgAHjzsWUTq1nU+djWpcr///nvjIMR98+bNE0kgHnzwQbcAnP/+97967LHHRCpl6ideLc+66aabyhxVoLhhAuAh2xyLF3rLlStXmogBpG0uWqoi+CZ+MPpWEiKxWSM5kq3Mnz9fl1xyiUma5OpRN6GUSJkNYADEu1LoM9rBxoDNAOObTSFjnDY6k3nQ2ec6At/E+V4ePV9JBQf04IgXjoJvpCYAwi/e+l53PHG9kZF8/MpsowNPPZymJ26eYljvfhcWpgunrP17swGsj791r75+9yfjoAVzHlS9UGcdty/BRDsZcvnZGjyin+4dNlEZ6VmqbRfWEJ143L5DRnpyxW0Xn/BqgO/XH39f41+/Wz3P6Xzc72lzQDV/vfXkTM2ZOd/IYexD3SE9AbS/9OUTSkvJ0Lfvz9O6FVuMHKSAk6PkNKNxdxZ8s8hPuf9/5r3tZSe3PXaNrrh9qGnb/K8Xa+pD76hmnfCjenN+nnzoiJl3Jn/+uEKqB5kNxaZV280mhHZ36t1Ol94wxDDlBQcDNbj7pW6RKEA2PP3002ZDWtbCSRugmwyWnCJBABBesLjTt+KeRyp5CIM9e/bo3nvvLWuzPPr+8gDfzEOEa8SZlkgxRJuxL8xxkE8kLnK0NjhjMNaY8ePH65ZbbjGRbFwtrFdEydm5c6dq1KhhEvi4e8Nlge+Se8cC3yXbqKxXVBrwzeTCJH/FFVfogw8+MGDKFuLKZiSAy9q1a00KcBYAwlc1aNDATOoAY45cYUB79eplJBqJiYlGLsA9gB97ZyHSom7bts0AZwAQ/ydpBOw5CyTSF7SOADuSQgC+8foHMHXv3t3oQZE8wGLakkyw8AH4AegkqOjcufPRo1omTv5wPZIYJieeiywiONixNzwyhXPPPddce/jwYWMGC3wf+2QA37/++qsBYBEREUZX2qRJYZg9R+AbGwIisCcyFfqH+2yFPkVKRFpupERcwymMPfhmQ8QYYQzS74yp+vXrOzxdoT7Ywk8++cSMTSRKFMbRuHHjRJrt0aNHl3UOOHq/I/BNG5ZvXKLEoF0aO+ypo+Db18/XMK6P3ThJhw8dUc9zuui37/4y4Buw+viNkzX+tbs0YGhvUz/v/dfPK40cBWZ55stfKS8nXy98/MjR6CPIQQDfF149UEOu6K/7hj2pxi3ra9jNFxxnY9hntNDIWYoWZzTfbz/zsb6b8YsemHy7qocfkzFkZ2UrMDhQbbu00EsPvav1yzebtnTo2Vq169bUrDe+NVrwk4FvGHHYfIAz7Xz+rtdN/HN78P2fiddr+C2FvisLZi/WSw++o+vvHaFWZzQ7+jq5Obmmjs5ndTBselZGtqKjYrV17U6t/H2NNv6zzQDwB98YrTyfDPUMHaqWDdqVeSzQ3wA0xjbgpyyFeQqmG9aawncD0GNMO5s1k3n4lVdeMcAOcPjEE0+4ZZNRlvcqz3vLA3wDaPv162dA7UUXXaRvv/32uJjcZDLlZI6Nvm3+K+07IuEjLjzOsZwoulKYNyGJli1bZta91NRUQzJMmTLFEA/uKhb4LtmSroDvtM1+GnLOeSZviDMlIzND3y+bpU4DnI9eZMX5dsaybrymJIdLJpchQ4aYxQJAwpFp7969DZNtK+gGSWNMOmOAN0Ac8ArYfu+99wzAIeJDZGSkYSkJbzVr1iwDVvv06WOAL2mTbZpD0ohfeeWVmjRpkvHER9JBPfweoEH9sNpIS5577jkzgTCZwCzQRiQE3IszEZnkkBbA6vBzgD5huog48M4775h2svBwPaG6fv75ZzGBUB+TFT93pBtnQ2BjXGfPnm0ApQW+jw1MwPfGjRtNFj42b0iCkHcAxouCb5gd+nP58uVm/NA/9Btxi8866yyzmSIxyQMPPCA2PWy66DdCrLEo0Q9cw/UvvPCCGSPoqRmz/J9NY9GEI7DOLGRsAmmPrXBqwngHgMNSuqsUJzv5LuYNBfuGacJVrx0HvnkuMpAX7nnD5BrFaRLwXS2omu4bNtGw12OeutHII3AQfP3xD7Tw2yX6cNHLmvX6t/pjzjJN/foJNW9XuOFZMm+FXrzvLV1373DD6sKeZ6RnGo21LZTfsgWr9O2HP+uOCdc7TJbjDPj+8ZNfjYTkqfceMBFRALk4d77z7CdGJw7gfmjkc8Yx8tE37jFtQ/M97oqnlZubdxz4LvDy0jPTH1BAoL/GjnjKnAC89MUEE5mFzcT4614wPysOfOOY+vhNUzTilgt0/dgRZhMGaP/41dlK2H9IY56+SV/873vzfMInEl0lPy9fUx74n9Yu26xXvp8g+eWqd+1L1KpR2cE378pcxEZ0wIBCGYwrhbFN9kPGp/3pDN8RQI9vDWBVUgGIQUpw+kSbAGVlaVdJzzvdvy9P8M3mhzmINc/+lK848M38w5rI2uLreyymv72N+L2fn59ZGx2Bb+Y56uGakyVU4jqICtZVItpwig1JwXzKN8GYLM1J9sn60QLfJY9yV8D3go+XqfkZjRQUXK3kB0jGd8U3yEe9zysklZwpFvh2xkpuvKYk8P3LL78YUEo2tJtvvtmkI0bbvGbNGjVtWhh+i0UAkINWlt+zU4eRAeByHw5BHL3BzMAwAmz4N0AK5gU2CADEpECBvQHQouMGiMEw82xkKnzcPA/tJEwpzDTMN/XAYKLVBVQDmpGeAMBgJDgetOkaeSfawKLDZAn4BuDDSAHkmYjI9sakRJ0lxc5lgoWVsMD3sYFpA9+ABPoXFpw+JZawPfgeNmyYOUVhM8eJSt++fU2/coQOa839gGwAMZs3+hrGj/5lEwe4B3wzvs477zzzf/oWPwX6FMkUz2Zc2BeTKTM62oDDRo0amV8RfYRTmtdee02ff/65y5IYR5+nI/DNJnLZvh91JD9RD18+6QTwzVh/c+JM/fTpQgUFBxrw3bRNI+MY+feCVbp+7OXq2KutNq3aZqKLDLrsLN33wq3avGaHnrzlJTVv11hX3DHUMLufvDrbhB28YdyVuuauyzTvi9/1v6c+0pArzjZ/kIVM/+9nJuwf0hBH8bqdAd9IOtBnI0O55eGRCqtVXT9+slBL56/SvS/coh5ndzLac0IQjn70WiOP+eWrRVrx22oDqid99rhh5J8f87o2r96h0Y9dYyK4vP30x/r9+2W6fPSFatyygebPXqw1f200GT+LA98AbRw5t6yJ0g33X242FMt/W605M+brgqsHavSj12jm1K/01bs/6j8TRqlrvw6K2blf7z0/S3UbRejJd++XX1K4Lug9zC2+KYwLwBLjknjajOfSFsYtp4UQDYDsogUwTcxuTm1s49rRMwDwzHV8ZzDlkA1sjp966qnSNqnCXF+e4Js1g1NY2wmwzZG8KPjm95BRbHY47aOP6EdIBltipN27d5vQjwBkfs9pMWsf/QVhwBiA2GA9g9FmjWONZi51BOQh0DgRhjhjvbMBdYgr5lGypZZFzmI/ACzwXfLn4Ar4njN9oUb85zyF1XTOsXr7+l06tC9Zvc93PtyjBb5L7ju3XnEy8M1HDujFQQ4AAxuJRhA2mol67Nixpi1IADj+5xobSwyg5aN/5plnzHGmveYbJyEb+GaxQEYCWOfInwmJsFfIVj799FOjqeZeJhZkCCxeXEf9aB65rqjmm0nKBr5hDWxymeuvLwx9xATBe8Gm0kbexeYwCcNA4dlcb78pKM7wFvg+0TI28M2YQOpz8cUXG1kPfQm7bNN8c2QLyGbDhaOsLU41LDa+AvQx1zOGONK1bdCQM7GgsLECfOMQzEkH/gi27IH8n0WJe1m8TlZYOGHoqQtHTk5mipMcufIBOgLffF+rN6/QwYCtenRUIfgmwQ6yE1s5GBuvp0a/bHTSROdAEgJQ/t8zHxvwCeuNHKNb/04G3IaGF54OEe4PYJmekmGAcI+BnRUTtV/nDu9ropIQF3v2e3P1zfvzhCSE48zmbRvqrmdvNiDVUfbQX79ZovdemGUycHbvX3z0j03/btebE2coducBkSWyRu0wXX7bRbpg5EAj8yCON0x4SlKqfP191K3fGTrjzLb6cMqXJpIKNlj803JzTUBQgNl0KF96+ZF3TRhBCsx5aI3q2rVlr975ZZJh128d9JBuefgqXXTtuUftt39vnAnduG7ZRhP1hdCH5185QFf+5xJVDwtWUsJhvfwwMpgtZl4AANVvWlfjJt+uRm3rKjs3XT3CLlTTyFaudLvDewBXbO75BkrjJEm/Mh8icYDssHditn8QJACkBxph5mxHhe8HAMh3ZyvMowDBskpi3GYoN1dUnuAb4oZ1hnmPU2DmMsaSPfgGSDMPQQ5BQtjWTNZA1sMLLrjAEDgQEMyZ+LRwKgyBwEnr+++/b8A3J4Q8C8YbYorxgKwFkot1rGihTtZLnklkGwpjCbIMooFx4I7Y87a11XK4PPnAtcC3mz9sB9VVeM03u2o+brSBgCcmE8AxoJXdOJMAkhOOOJENkOzB0aJd1OHSHnyzCwfsoPGGTYdVZwJjMmKiYEEE/MNEouW1hRFk4nEGfOOIBBBfsGDBcc4wLE4sgDAIOAYyaTHR2XTGOIUC+AF8ALyTFQt8nxx8wwohEYJVfvHFF43W3wa+8QtAxgQrbu98SZ/T/7DhxEbmD+y27ZidkwzYcAA9gJk6GRsAchuDBMvEwsVGC5bIUYHtxo+B0xTGNhtKxoW7w645At9JyUmaEzNNwX5hCqt2oqPuycYc8oiEg0lKik82EU3Cap4YIjH1SLoOxsSpVt2ahjEp+m2yAOPAuT86ToFB1dSgWaTbGF501QBfWPfIxnVOYNLRtJNgBykK2nDakhifLD9/PwOKaWuhM2aBYcRtkhCu4Xi/VkQNs6lwpgC6Ew4kGv08IRRtyYts92JLEvEAxHk2EU9oR0ZOqpLS49Q7/DK1bVz2UIP2beV0h80e0X5gSR3Nm/bX886ALKRzjNWS0tMjp4LZBIB37NjxBDOxueSbsfk6cAF+NStWrDBzeWUs5Q2+IWwAxYBZTk2RVNqDbwA1ax1RvwDnrGH0J6Ab0griALKKP9TBtZxQ3H333WZtRVLE2gjRwPhhTYO4gpCCKOL/rJElOXYylljfILzYEECQlNZRt7jxYTHfJX85Fvgu2UZlvaLCg2922gBljuztP070bTg0MlHzoeNIAmhBeuGolAS+SRbBIsEkwL/RIgK2AG0sEhyhckwLCMYJknjjLEDOgG9AHSwqE5N9PGgmONgjjvY4igN8I4OxOStZ4Ltsw9+e+aYfAbaAaQAEIBwGiA0WIAJGBnmJfRQINk04AhF9BIkR7DfgG7BOAXzDgsPsAb5hkThyRXZSVP+IbIiFrGiBTWLcsbHj92wQcOQtj+IIfHPU/1fcN0rPT1ewX+nDxJVHO606j1nA+A5EB+ri/iPKxSwwnhADACy+AZtzuA2I83wK0jvmQzaa+K44eyLDfQB8gBmbUlvhW2ROdMSSsvEEtJ9MQ1wuxjgFlZY3+GYegQBgs8M8ApGEjMfmcIk/0UMPPWTWojPPPPPoG7N2sgZBQEFAQAggmbT1Aeshax+AHekIhBj9iZzPVqibfoMYO1k0HVvEHU6wCTyABIbTY3cVC3yXbEkLfJdso7JeUaHBNxMAgITJhIkfaYCtoJnmdzYveY4pObYC6LKbZzFhEmHyR2bAAlCc7IQJBmadiYBjNgA4Disw0xRkA0QpsQdeTGgAfWfA9+rVq42m2D6sHY4sADuYe9gIjlst8O3eDJdFwTd9yYLCCQosD3If+qRHjx5m88aiz2bIVhgzyIdYeADmgBQAue14lGNzWDsYdJtUBInRunXrjkaxYZPIsSqg35GmkefxHMYSG8TyLI7AN8/bsG2N9gVsKs9HW3W7aIGs3Azl5eeoe/j5alTnWLQUF6tzeBsAm2RRsKbMRTg9QgAAYvhGmIfZYCI3sPnYlOb5nP7w7TC3oiumMG9St02CYF8foAxg54gtL81zPfHaUwG+eW9kkQBq1hUkHwBrZCHITehnTvVgrG2FeYhrIRhgwTlVhnCwneABynGE5dQQ8gnSgbW1aGEthbyCWS9aGGf8DvAPU47cCPDuLsbb9ryqBr7BOp9+/omWrfzrOJN7GTd5xyU5JVnn30xOgZKdoqkhMS5Jc977TZePOc9I7Zwp29fvVEJssvpc4PzGavOSvbrvuvHOVO/x11Ro8M0RGBM2UUdw4LEvMCfEM4VpJOQVIBwmBeYQMMSRGcdtRAvhZwBbJh4kBEwc9g6Xtt097DYMAeAdra6NqWHRwUub+wFqTFxMGrCG7PLZBDDZ3XfffYYlhyGwd7hEFwlTwN+8B0APNpU6YF9hC2wOlxbz7b708o7ANxMzukTAACyfTVpEnzHeWKSQoLAIMR5gh5AEwZYzFll4cKyF+WNM0Y82h0uug+FjHPCH8QGgx2EWpqkou8PvGYs4XbL42RY62zgH2BeN2VuWGccR+MYpdGHMZ0rI2qf61St3gpOy2O503ZuRk6IjWYnqHTxcrZqWz4mI7d0ARwBtQDGAjXkRXxrAOHNiWQonPMx96JLZvOLjgt+OI+kKczsRo5jTS5LClKVNp+PeUwW+AWT4DgGabfMZ4BtADYCGzLI5gNPvrJM4j0MWQBIAiFnnbGsj8yFzJHMfcyLrGXOdfTQm+pixw8kg0aCKFvqf6CacsEBqwMyXR/9WNfDNJui5VybqnOuPnSyVNLbnzlqongM6q15T53KlWOC7JIue+PsKDb6RZbAbh3W0ObnZXhHNGF7yyFJgpJFzMJnDTNqYb0AxscHx6IfNRj/N7wBJMOQ2h0vbBINjI0wMkxXg3Xa0irQFIMdxGfcjc+FZTGLcC9tJNAwc92B5APDIUmwOl7BGtIudPosaGwaYb5h52gfL5Ah8c4xn03w7kizYdzcLFc+jHY7SpVfFJDuwL+jp6Xv7eN3o6olKQr9xTMvJBhu4kSNHmig5AQEBhplho0V4SRYJxhu6bDZ0/I5Fg5MSCpIS2DquAZATJYBxwf8BLoxjtI1FFxrGAnHAARuOjtg5XWGj4K5SnMPl0m3zleIfJy9vH+XmZcnH289wJnkFefL28paXvJVXkHv03/kFuZK8zf8L/+0lby8f5RfkmaYe+3eBvL18jcMj3or8u0D55v8+x/3bR4gbuJ97j3+213HtKOnZPt6+ysunTY7bwfOLe7aPV6F+u/C9i7aj0AbY4th72/5d9L2dtQHvXfD/9jjeBgCizLxUNQxpreYBnVUjrKbbtPDuGk+lrYc5D4kBcyTzKHLC4gpjn5Mgd7OipW2zu68/VeCbdkMmAJKxNyfDgG/mN9Yd5hWkd8xJnOCxvnKqwYkyaxsneZyGANAZixBFkFisbayREBEAfOZW6gbwQjQwD/LcolFuIJVg05EtQVCV5C9QFrtXNfDN+vH8q09q8E3HEp6VZL8fPlpgoj55Hvjeo/uue7Sk5leI31do8I0jJcwczpSOwhchFeEPHz8yAq7FQRMHEnbfHKvZvPGZKJhkuB7Aw0LA9TA7tsI1ACJ27fbe9kw+RKLAGRMwRVYuAC6ADaciJhVYS54L+KV+JjVbEgGAFXUA+pCvsFNFP077bAwB1/Jz2mMDaYA8mASeBSA8WeFe6mCjUZRB5b6qCL6Z8GHy2CwVtQn9BlPDImDrAyYx+oeNE33Dpsk+EgRgmjGErIQxyTigX6nbptNnDMEeUQ/MOuz1yZLscMxfXGGs8cddpTjZCTbKys7Syl1/aHv+MjUP6yR/7wBtS1qthtVbGWfMHUmrVSeogWoG1teOxH8V4l9D9au30PakfxXgHahm4Wdoe+K/xDBQy5rdtPvwRmXlpatVja7an7JLh7MT1bpmVyVmHFBcerRa1eim9Jwjik7ZppY1uiivIEdRyWvVMryrAbc8r1FoOwX5hphn1A1qovBqEdqetFrhAXVUN6SJtieuVpBfiBqHtjXPJlV96xrdtSNpjXLzc8yzY1K2KS3niPl3fHqMDmUcUKuaXXUkO1H7UqLUukY3ZeVlaNeRDaZNtJ9nNA/rKH/vQG1L+lcNqrdQdf+a5nm1AuupdlCDIjZYLT/vALUI76Ttyf+abJmtanbX7sOblJmbZt77QOoeJWfFm2cnZ8TpYPreQhvkHlH0ka3GBmw+diSvUcvwLiam+o7k1WqT31/ndD3RV8BdY+JU18P3wakQp0C25DyO2kCIV+Z/nEErUzmV4Ju5CZCNpI15DvDNvEW8bbTgOE02btzYkFvMWRARgHBO+XDU5B4ICeZDW1hCTo45CebED5BOP+J0jqMsp8A4lkMoFS30Jzpw1rGiiX5YuzkJsdegl6XPLfBdsvU8F3xbspOSe8+NV5QU59uNj6qyVVVF8F1lO7uYFy8OfNsu3xOzS6t3LVXHRj1VLSBQq6KWqFVkB9UMrWP+XS+8iRpHNNeqqD8VFlhb7RqfoZU7lijAt5q6tzpLK7YuNkxur9Zna03UcmVkp6lHq/7aFr1BiWnx6tGyn2Li9ygmaZe6N++rpJRD2n5gvbo376fs3Gzz7O4t+snH28c8r12DrqoeFKZVO5eocc2Wqlerofl5ner11Lx+W/PvYP9QndG8u/7Z9qe8vX3Us01/rdr2l7LzstWzZT9t3L1GKVnJ6t6ir3Yf2KGDR2LNs+OSD2hX/Fbz8/TMVG3Y+495dn5Bgf7duUSdGvdSYECweXbziHaqE1ZX/+xconqhjdQksoX+2bFEYYE11b5JZ63c/qf8fQPUo3VfLd+yWAUF+erZ+myt3blC6dmp6tGyv7bHblJiapx53r6EvYpO3Gmel5yaqK371pp/5+bl6t+df6lb877y9wvQobQDalqndalCAXr6mAdQIylhcwvJgN+Lo1MfQDpyPNjUkogHT39n+/aVB/iGdMFvBOb6nnsKk0bZCiQDp3UQBEjbIHLY8OPPhP8LBAT3Ed4RuYmNpOB3nDpDOtky+SKfA7jjcMmGHSkmEVC4BpICcE09jggDZCvIQgHGRQv9i/zSXRI7C3yX/EVY4LtkG5X1igrBfEcf2KO5B95R88yzNKT30LK+s3W/AwvE7ovRouRPVSOnsS7sfLVH2YjJ8uPNL6hpWHsNaDiiXHSAHvXCp6ExRjazeLLJrjjm/CdOQwusR1oWkJEIEiUI2QIO8IBxfCYcacoJzYk8zN4xsKLbsDzAtys2YT4AtLPJKU7Tz8kr1/B7WxScos8CvHMNANqdp3SuvJPtHgt8l2w9zwXfluyk5N5z4xXpGWn6bPtk1fFqqgvbXl9m5x43Nq3SVLU2aqVWpv2g1uqrszud71HvxfHonB3vmOP/8+vdrPCwcI9qX2VozK7oKC058pWCUiJ0ee9bKsMrWe9QwSwAKCJUHZGfkD/wfyQPyPXQfxdluJEQ4vcCm+qsYx6yQuRmgEskhzC9nhSycOeeKC1J/Uz1cztqcOdhFawHK0ZzGVefbZ2iyOAmGtRoZIX3lSjJ6pVL823JTkrqb7f//ucNXyo6f70a53VWk5D28vP1d/szqmKFJnFI1kFtTl8ibx9vDYy4Rg3rF6Yy96Ty94ZFWpc/XxEFzdXCr4eCAoM9qXkVui1IG3Z5/6PU/AR19Rmqzu2dD/1UoV/carxHWYDIGyR+QStsK4BknNFxjEYLbstObPs9jug4qtt8Khy9EGCb0IXomAHfgHjAOqwuf3AaRJeML44jf5hTaaT4Q/H6NW6mfFNCNaL7rR61MTiVdijPZyUdTtRXe6aqRWB3nduqfOLjl2f7S1u3Bb5La7FTc32FkJ1gisOHk7UwarYO+e4WEQtskQdOjZlK9xQDaA8cIe6BatRzn0Nc6Vrh3NVocLPzshScH6q2PgPV/Yyezt14iq9ikfx90w/aq3UmMkUutOoAACAASURBVIaPT9lCm5V381MOpSkjJUsRTWuW96PKXH9ufpYCvIPUTN3Vu80gh87LZX6IVYFlgRIsQAQNIgMV1fYynxKKk3wIaJbtU9bj6Iee2FHqceYMwuHh6IcuGQfpotFR0CYTypMoH2ibcQi0j3x0qjsNVnbO6pk6Ui1anQPOV5uGnRQUGHSqm1Epn8dG7lDSIf0dM0/7vbaqp88wde3gmeudOzvAAt/utKb76qow4JtXRj+2fe8mHfGKV05ejvus4OaaMjMy9NsPSzTksnPkF+DZINHby0vVVF2Nw1spsu6xyC5uNonbqtu0dYMOe+1XTn6WCT/niSUnO1u/zV2iM/v2UHgdz84KSdg+75wANQxvoaaNrDjenjieqkKbiMaEhpvwgcXph8mtQFQMGHAbAEcfTpIqErPY68IB1YT+hDHHAbAoY+7IpoQWhX0nLCvZaE9X2bU3SkuTvlWWV6pCfSKUuCvtdDXFqecSecekayk+Z4tT9ZT3ReH1guUVkqOkzDi1COqic1tdWd6P9Ij6LfDtEd1wQiMqFPj2TBMeaxWsBbFPYW6cmew9/X2s9pXOAjB0MGiwa7YU86WrwbraskDVtADxoJk/cbQ8WSGMJ2w3KexDQkLMpURHIc+BLa4+9ZDfAUa7tOHp4uLiTAKtiRMnqmHDhqetM/bH7dOmpL8Vk7RDvqGFcek9taz8faOatm6gOg082xeHdAI+6dVVz7e1+p4xqMr4jgG+n5n6hM4acYbTQ+iXrxapS+/2qtvwJBku7TZbSQlH9OsXf+nCUQMU5mSGy93bYrR3a6y6DXC+XbEbD+mR2590+j08+UILfLuxd2BZOBol4Y6juONufJRVlQdagDjtxLclzq19/G8PbKrVJMsCHmMBNq0kaOG7wdGypBIVFWViTgPAiaBBfgXi5pNRkUJ2RrIxknHRlUKsfpw5SUrmCc6Y2MdTS/KRJH3y8Se6/fY75O/n+X5Yzjrmeqq9XWkXp0A/zf1JmVkZTt+enpZu/Cj8A5zr0/z8AuNLkZ2dJX9/50/7ia5VmkRZwSHB6t61h9Pv4ckXWuDbDb1DKCWOLMl4aJWqZwG0hGvXrjVZVIs7Mq96VrHe2LKAcxYgGRnOkKQwd7YQAWXGjBm6++67DUgg5vfYsWMNWCYmNCnK7bXhztZruw7HT8A79VjFsQU4YWBjwN+VKda61d8lW4AEhKx7nPAXdVIG7POH5HRFf8dY4WdVcRNU1KoW+C55nJV4BSl1iTXryOmnxJutCyq8BYikQKZR0ipbxbKAZYHSWQCJSN++fdW2bdtS3UjylmnTphknTJK+IBNBA46TJRkYy1KIkEIadPTkVnFsATJV9uvXT507d7ZMVIUsALAmvj4SME6sbrrppuPennFBkibi9ENIsUFbtmyZCRvKqRWnWyRcuuCCC6o0CLfAdxk+GjKBMRAbNfK80HxleC3rVictwIkHR9RMMFaxLGBZoPQWgEFjAX/44YddOjVCo0169BEjRgiHTMA383HdunVL35gidwAWyAxZv379MtdVGStAYtmlS5cqDaDs+5VsoUgPnZUJcTJDhJ2KVrKzs40vBXIvogj9+++/ioyMPPoaL730ksmWymkWGzMkYsTphwnHHw55Lt/tK6+8YqRjVbVY4NvFnk9PTzepc9Ep1qhRw8VarNsqsgUADTiIdezYsSK/htV2ywKnzQLz5s0zoPvcc891uQ0JCQlmsSca1u7du418xR0+NzDfREopS9tcfikPvpFTAU4aLr74Yg9u5alv2ptTnlH78EwFBTqnk44+mKwOF92hdu3anfrGluGJNvDNt4Yz56233moiFdm+OXvwzcYVlpzCZpb/s0kZPHiw8atgswIor4rFAt8u9Pr69evVsmVL4y3tjknehSZYt5xGC+zcudM4VOIo4ijt9WlsmvVoywIVygKAZjJU1qxZtnj4LOiwaAACQgW6o+zYscOw6Jdffrk7qqs0dbzzzjsGeJ/OaDCeaMyXn3tMowc0UmhIoFPNW7ouSt5tLlbv3r2dut5TLrKB79q1axvi8dtvv9XcuXNNoiqKPfhmfTzrrLP06KOP6pFHHjn6CvhlQF4R2pP4+1WxWOC7lL3OUQvHLKNGjbKAVyltVxkuh/VBo3rnnXcqONjKslkZ+tR6h9NjAfSfhBjkSLqsBZ8LFn3mZjTg7ihssjlWv/LKqhEPuiSbIadA1gPhVFXZypPZqKqBb7Tbb7/9ttH9E1r3l19+MZtoe/BN+E+cl5GfNG7c2JgvKyvLhAZFJsapFRGLqmKxwLeTvY62G60STkHs5jwhBJWTTbcuc5MF2HghMbG8+91kUKuaKm0B4nMj28JZvSwFB0ticw8fPvyo/tsdaeI54QQ0uBqysCzv5In3uhKVxhPfo7zaVBXB988//2zi7D/wwAMmNj4MN86W9ppve3sTpWjChAn67LPPNG7cOBPOs6oWC3w72fMff/yxyXqGV75Vqp4FiGiyf/9+XXHFFZaDUdXrfuuN3WwB2C8WXiQirobnTE5O1syZM41zJQAZKRjH2QBmd/jhzJ8/X2PGjCl1FBY3m8pjqkOGg2OdLbmRxzTMQxpSVcE3MpRLLrnEhNuF/WYzXBR8E5zgk08+MVITJGKcHD/22GNlCgfqId3ucjMs8F2C6TgWgenEM7mqHo+4PLoqwY1MGuhIOTKzEudUgg61XsEjLICjJSeIOF65Umyp5mHOibhhY7q/+uorARKJqlCWQhQWwLe9I1lZ6qvI9+bm5prERTbHuYr8LuXZ9qoKvvn2VqxYYfwA0Hd369bNhOi0RTuJiYkxMfhhyRlDaL979ux5Qgzw8uwbT6zbAt8n6RWkJhyh3HzzzYqIiPDE/rPaVI4WYNFh8SWsUq9evcrxSVbVlgWqlgWeeuopw1KXlkVNSUkxWWSZm0eOHHkCw03sb+pGU1oWZ2gyZqL3JppVVS8kkANc3XDDDVXGFJBuu3fvkpfscqiX8PY/z56pey5qX2UcLtF8A6htG98nnnjC4CWkuUQyAXy3bt1at912m7mORFiMobIkv6pMA9AC3w56E8cSJl+8cAlfRQY1q1QtC8THxx/N2laRGG82DNErf1TirrXy8Q9S3V6X6+CercqL+Uf1z7pG8QeilbNziSK6D1NKapoyty1UjQ6Dle3lr/RNvyi0xZnyDq2nw+t+UPWGHVWtXnsl/DNbIRFNFdq6r/Yv/VyBYXUU1m6gYlfOUWCAv8I7nqfYNb+qWn66ana5WPs2/y2/lFjV6Tlc+6PWy+vgBkX2Gam4mF3K3f2XIntfpaTEQ8re/odqdblQ6dkFytyyQGFt+ik/IFypG+aqepOu8qvTQkmrv1VIZGuFNO+hg8u+UFCtBgpt01/7/v5GgcHVFd7hXMWumqdqPvmq2elCxa5fLP+sQ6rd/VLt37Za3oe2q+6ZV+jg3m3K27tc9ftdp4QDscqOWqw63S5VanqGMrdig3OV7V1N6Rt/VmiLXvIOa6Aja79XSIMOCmzYUQkrv1ZInaaqbmzwhQLDaims3SDFrvxBgQG+qtHxPMWs/U0BuSmq1XWo9m1eLt+UGDU4a6SCQ2vI28fHygL4/1MIuk8ScNx1111OS7iYk/G5IVwZ7NqAAQOKnZCmT58ucjDAiLtSjhw5YhxBOSJ3h3zFlTZ4yj1sdpAFYf+q5GT5w5xvVS1ulRrUCTtJV3gf/V1qRoa++2ONxl9/bpUF32xYSJyzatUq890AvsmCec455xh/DHThRX0xAOdl2SR7ynfiSjss8O3AamiXfvzxR+MQQPpUq1QtCxB7FI0/mbsIp1QRCpNcXOxupSXFq0XmGil5l+TtJ0V0kDKTpOS9UuQZUlaalLRTqtNOKsiXErZJtVoWXhu/RQpvJFULk+I2ScERUvW60oENUmCYFN5MOrBO8g+SajSXErZKXl6F9yftlnKzpNqtpZT9UkZS4TPSE6Qj+6XIjlJWipS0q7BNednSoR1S7VaSl7cUv02q0UTyCy5sR2g9KaiWdHBD4d+hDQufXS1UCm8qxW+WfPykmi2kxCgpP1eq1Vo6HF34nIh2UmqclBYnRbSXMg9LyXv+3wbpUlJUERs0l3wCpLitUngDqVoNKW7j8TbALjWwwXrJv5pUo0WhDSi8R9IeKTfTzgaJUr2uUk62YlPyFdnnKstRWzLJNQjfZ4t+UNL3RYQNtKRER7nllltUq1atk97C9bDfTZo0KXUSE/Srf/zxh66++moD8qtywY5vvPGG0ecSVrUqlW9nf6UOvrvVunEdp1478XCqpn7+ux65bnCVAN+ER4T5Rj5mD6jBTdddd52JiAP43rRpk6655hrDdjsC2WAtvtOqWCzwbdfrHGUSSo6JxsvLy2VHoKo4kCrDOwNgOWIl6xiLcEU68di5daOax3wpBdYoBKgclwKMrXJ6LZCfbzYj+d5+yup+p2Hrq3LhZIaskc8++2yJmk/Y1ujoaOOo1bVrVyMlcbawgX766afVpk0bEe7MmegnsLxoydGuluZZzrapol2HQyv2L6t+vqK9N+21wHfxvcY6yclQQEDACSdQfN8LFiwwioFBgwaZUIIkqyqu4KhZVWUoFvj+/1GBU+Wnn35qnOouu+yyijhfWG0uowXw0l63bp1J+lHRTjz27d6u+vvnFbLBftZpTRmHgntvL8hXjm+QCtoOl79/gHvrPsW1EaUERpRFlsICTLx7Z5ONsWgz1+IoebLC5pdrids9evTo49JXO/vKyEdw/CJKESw2c7sjEA5QgFXfvHmzYXnx8ajqZevWrYZ8YuNSFYsFvqtir5/ady438A1rwQTK355eSJFq2puVqYi6kR7ZXBsTz98VoVSk/gcMcOqhggL5+ft7rDQAgFMcyDmcnKSw/YsK5R4VZIxUhHHsljYi70k5oPyIjvJud6lbqjyVlfAto6H+5ptvjC8M87oNxMKC4TRJCFYA9cnkCdRDaEHCkJ0sTwKs9bvvvmsYV5ixsuRU4JloUD///HMDwslYiZSM7wimG2aXbx+WjjCiFW3TXR7jAMabRGI4ylUkfxd32sIC3+60plWXIwuUC/g+GLtXubv+VAO/I4XaTg8uSamZevPrP3Vhz+bq3qFsyR7K9TW9/bQ3I0jezfqpYdOW5fqoslaenBivrB2LVTf/QKEW14NLZnau3p+7Us0jAnXhWa45aJ2S12PPFRCqXX7t1Lh9zxMAya6F76tZwV7lhjZQXoGXfHy85evjc1zTzIYoJ9f8nN+7WnJyc9mnyM/Xx2mHOftnFbYjT5LjjbnZaPr5uto8z7sP8J0crZzwFvLrdr3nte8kLSLkHhF/YKDReSLJKloAr7DGOEQSgWTo0KEOGWYikXzxxRe6//77HT4RIE94v6VLlxq221lNuLMG5V3QoBI6lDYDwtu3b6/69es7W0Wlv44+4PvkZINTjapaLPBdVXv+1L2328H3jk1r1HLfbCk3QwquK/l6dgruvIJ85cN4eh8PVE5dFzj5pLxMKfWAkRXENBquhm17OHnjqb3sYMxu1Y36VEo/JFWvXyEkEIkpGapZ3cOlGqDd1P1Sdppia/RV3Z7DjmPBD6yZr8i0DXrh0yWaOmu+Bp/ZXrOeu0O+vsfGdVR0nPrc9JyeuuMyjbnqXJcHxrWPvq3EI2ma/dLdCg4s/QJNOwbeMUlpGVkO29C7Y3P99MY4l9tnf+PBxCPaH5+sds3qKcDfzy11ulSJl7cy21yhaoFBLt1+Om7C/+Xxxx9Xy5YtTciwkgonSGSaRK5AAo2i4I0wZKRqh30uWmBbp02bZp5DZITKFAEhMSFOCXu3KSUpviQTnvbf/7t+swK9stWuY+fT3pbiG1CgmpGNVLdpOwUFh5RLO08F+P5rXZR82lxsNrVWqXoWcCv4TsZZccN0paWmKLX9KEU2aVX1LFqOb7wvZq9qbvlIAT4FSuk6RqHhJ/f6L8emOKya4+i4Re+pYUGMYhsNV4N2Vmxsd/ZBRnqa/LfMls/BtYprN1oRTdsdrT4jI12Bu3/VhKnv6fn3f1SAn68+eOoWXXthn6PXbNtzQO0vf1yT7rtSD4y6wOWmXfnQmwZ8f//qfS6Bb9rR/bqn1LRebQ3seewdbA1q3qC2xl53ck2ws42f+vHPevLt77Thq+fUtP5pilwD852WoPz63eXdwvVNj7Pv7I7rkOKRDANgUJqIP7Cm+E2gDcfh0SaTg3X+73//q2eeeeaE5hFdhMgIo0aNMkC/shTY9SNbFqnm/t/kBRnl4SUrJ1d/bz6g3u0izfzhseX/pawFgTW1p94latquq9ub+s3XX6qD3x61KUW0k1c+X6SHrhvkdLSTJWuj5NvWAt9u77wKUqFbwfee7ZvUZPv72lFjgFr2qXjaxorQZ2uWLlCXI79of/NrVa91N49qcmz0HjXY9qHig1qqTp+KdbzuUYY8SWOSEw4o/J+XtSKnjXpdcuvRK6N+/0gtCvZowqxlmjRzvpGENIgI158fPKbIWoVhwooD31nZudp74JAC/H1Vv064Q7lKSlqmAVIhQQG66uG3TgDfgC4AeW5uniJqhp5UjmID3zcM7as3HjlxnKCwsfdtABQcSDiserXDHMpRMjKztT8h2UgdImuHqdr/M9wcob/08c965t3vtebzp9W8YYRRuuQX5MvH2/voMzj54lrbz/Ly8k2wGK7dl5Cs8OpBqh5UzdgwLz/fMOn8DNa/qA8GbP6++GQFV/NX3dphpk4T0jFpj/JrNJd3N89P2gKDDUgmlJgjmUlJ3wpjAQacTHeEFKQArnFstI8igub6ww8/NDGBua6yRT3Yt2WF6u+erbTASMXX7qew2p7pT1RSf3ra7/Pz85QQu1Mtj/wln/wcxba+WQ0au9cx1ALfntbrla89bgXf+zYtU/3o77SxzjB16HaMcat8Zjt9b7R3+yY13vmRtocNUKvezofeOhUt3rVjm5pFfaikBgNN0hGrlI8FUuY8rGpNOsqvy7GMc7ErvleDrC2aMGOR3vvuT9067GxNmjFXd145SNP+H+AWBd+ArE9+WmaYYYAzQLJ9i/qact9V6te1UGYQfTBR90z6RIv/LYxnPbBHO8XGJRngaWO+127bqwde/kKrNu82etG2Tevp2TEjNKR3B4cGsIHvGy/pd7Rtji4EyL46a76mfbFQ6ZlZBgCPGnqWnrjtMgVV8ze3fDJ3qZ56+zvFJaUYvFynRnVNGH2JbhjaT0+9851gvtMzs1UjNFjTxl+vvfsP6aWP5mnH95MUXr1QEjd74T+668WPNe+NcWrbrJ7ZXKA55x3nLlmr6RNv1iUDuurL+Sv0+LTZOnQkTf6+PjqvdwdNHjtSDSJqGOnaJz/+pafemaOE5FR5e3sZO7w5fpS6t2tiwHxq82EKCatRPoPCjbUSGmzmzJkmFbSrDt4A7blz5+rVV181ToyAeTLgIUmhoCGfM2eOAd04Vrr6HDe+tlurys7KklZNV+bheGV1u0N16tZza/1WZdL+XVtUb8v72hXUVc0GXOtWk1QU8E3SqfT09OPenU0sCQIJs1mW74owgXzDOCM3bNjQJfumpqaaOjp27Gj8KxwVfEEI8Tlw4EBzykbUMZysSc6zbds240/C7xw5//7555/GAZzfOxNO1KWXKKeb3Aq+YzcuVYOYOdoUMVztu1o6pvLos+iozWq0Y6a2h52tVr0vKo9HuFznzh1b1XznDCXVt8C3y0Z04sYjcx5WaIszpI6jjl6N1Cs4+jdNmDpd079brB9eHav/fvCTfl2+UT+9fr/6d2t9AvP9459rdf3j7+jsbm10+4gBQh89ecZcAyTnv/Wg6tQI1chH3tLi1Vt13zVD1K5Zfb355UIt37BT53Rva8B3Ukq6zh/zkmGE77/ufFXz99X/vvrdMOnfvXyvenVsfsIb2cD3ub3a6/7rjt+kwVp3bt1Ifr6+ev79H/Tih3M1enh/cS0bgDc+X6i7R56ryWOv0vY9B3XunZPVrU0T3XvNEOXk5pkNB8/+9e2HjKZ88sx5mv3rP3pp3Ehd3K+zZvywxDDhiX9MM4Cc8um8v3XDxPe09MPHdUarhrrgrqlati5KTerV0sX9O+u2EQO0MzpOVz7yli7s20k3XHyWtu7Zrykzf1bPDs30xaQ7FXMwSeffNVWdWjU07TucmqHH35ytmqHB+uuDxxWQl6Ks+r0V0MzzE7eg827RooUiIiKcGI3FX7J+/XpTT69evfTTTz+ZjJbITwjpCjgn1XT16pUz7nlCfJxqb/5AB/JrK/Kc0WWyo3Vz8RZIm/+Mgms2UHanUW7Ny1FRwHfz5s0VExNznIEArkQgwmmZZFOuOs4uX77cxPH+6quvTNQhV8rOnTsNiH7wwQd17733OqyCDQSJeEhB369fP/Xv39+ELwW0k+TppZdeMo7YbCY++ugjEQ0JSRxl2LBhSkxMNL+vaBlYPRp8cxSM4w4aQjInVYSdDfFiYY527NhhYtOimezQwTED6MpgrmrgG93k7bffbnbATCRDhgw5zmws5GSjfPPNN8VE5EohBNmtt96qa6+9Vtdf77pcZvv27SasGemz6fs+ffoYBsLdxRH43r74K7Xy2qkJMxZr+pwl+v3dRwwYHXT7ZLVpGqlf//eQYbHtNd9D7pyi6AOJ+vnNcWpav45href9tU6XP/imXrz3SnVr20SD75ys8TdfrIm3X2YkFADb7tc+pU6tGhnw/daXv+npd+cY50uYYAoM+OD/TNEdl5+jSfddVSz4zszKUbWA450gm0TW0o9v3C9vean3jc/qnB5tNePp0YaJ5n2uHv+WlqzZrk1fv6Btew9oysx5evo/ww1opv2vfbrAMN4/Txun3p1aGubbpvkGTPM7Z8D35l379cNrY9WrQzPRToB1QnKKln800UhvkJ2yOXj2ve+1aPp4A7Yvue9VTbjtUo2/6SLT3h8Wr9Hf66P0yI0XKCz7oPLCm8mnxy3uHg5ure/QoUN69NFHi41YUpqHoRtfuXKl2rZtq3PPPddE0OBbZcHs0aNHhZjPS/O+9tce3B+rultnKM6/iSLOcn1OcfX5VeW+tN8mKTgkXJmdbnQr+Koo4BvnZaICvfPOO2bzwWkmgHfy5MkGhwCcL7rINZIO6RhA+Ouvv3Y59wl4CAD/0EMP6b777nM4LNk8IEsjVCkbftZNwDdZbVn32cTzOxh9QDqJ8Ah5Svntt9+Mfwm/rwj40N4AHg2+GUgjRowQRwtxcXFOJ3I4XRPP4sWLTYIWwBzgi78ZRG+99ZbLg7fou1Q18M2HRdIL0tB26dLFpH62jyXMJPPiiy+an3fq1Mmlrif0GEdrd999t8aNcy3KxqJFi0zfsytHK0vfc4RGmLaSEoqUttGOwHf0ki/UKHeHJnz8l6bP+cuA79aN6+qVWfP1yGtfaeoDV+uivp2Ogu87rxio1sMfVb8urfTpC3ccnbgA1wNvn2SAdLum9fXotK/1x3uPqGeHYxsbmGGAMOD7lqc+0C/L1uvGoX0VVr0wkkdqeqY++nGpurdvol/efLBY8D2gexvdVSTqSmCAv2HL12zdo743v6Dzz+qoXnbPXrRqixb/u03rv3pW7Zs10I7og4YR37bnoPk3jHVGVrbmTRunPk6C71nzlunGidOPY74B3MtmPmHkI4mH09Rs6INqFFlLIwZ1P/o+W3bvN6w6shQ2CcMfeEM7ouPUpU0jDe7VQf27tlbPjs0Uil68IE9JjS5UjYgGpe3uU3r9mjVrTEZJ2KqyFubvGTNmGPKBPyyyzqSHL+tzPeH+8gDfkFGrV6828cm7d+9+wqkBMcvZ+JMN1FX9PCcSK1asMCm/y5r22zicHjliWFhX2deS+tIZ8E07fpzzrWJ3bTlaXX4J6Uf27N6p24a0Vdumzun0SS9/OhwuAd9sbmGP7Zlf0r7DVuP0DEu8bNkyI9uAFQfosgHmXuL3s3bZyELAti2ykQ18s2FmzQXwgmuYG+wjFhGpiPWXOtgAIC8hqRVj0Aa+x44dq549exq5GaddMNy0mxIfH282ChCV+H/Yg2/GNPVyLxiAPAGxsbEmMtLgwYNNeFP6F4xgA9/8jO+EZGDIXfA9scXvh6ABzCNzgRzAwZt6Tkc260oDvpnobclyGGT2oaqYtIruimzJf+w1UXQiHeYoExrXcy2TE4CwaDIJnk1mTCa/t99+2yw2DBo8+GkLGcOczQJ3sgmnqoJvdsDYnrTUMHO2/iwOfKODY5Gin4o7jqKv+SjpM0fgmz5n8eD+ky0e1AO7AOBmo8WkwgcO0GAckKnPncUR+E49kqyQmN814eUPjOwE8I1MJPlImi6691Vt2b1Pn//3Tl10zysm2sn1F/VRp5FP6MrBPTVt/DH5Cuz4oNsnGTBZr1aYXvl0vlZ8PNHUZStXPDjNyE0A30PvfVX/bNqlLm2bGB20fUE+8vID1xQLvk+m+f5x8RpdMvY1EyKwXu3wE+p4+/Ebjfb8judn6Ehaplo2jFDrJpHKYqFdvLZU4Pv9OX/qjudmHAe+kb0gXaHgYFn//PvVsG4NtW584mI89rohGtq/iwDjs+Yu0+//bFFUTJxwUj2vT0fNePpWhfnmKa1BfwU39uBY8pIhOtBcwky7o8DIMW+y+J599tlumQPd0a7yrqM8wDfrDiwiJ8GQBMyF9usXoRynTp1qjuBdPW2FiACM3HPPPcUylSXZjrkXcAQgJFwlYOvSSy81siN3J+1xBnwjdXr7pWd0Q3/nN75z/litPp1bqV0FBt/gEXwtyNp6wQUXGKdy1ijAMuC8Vq1a5qR3165dBkxDHAGYGUOAcxv4BkxDfgKM2UCzKSNePz9nTQbjwEDzc8Yo4Pjmm282pBjXM2bZgDEWeCaAH1ISvxLWXcYJIUhJSw/4twffyE5Y47mGbLXffvut0XhzooxMhXdDdsKcxTpNnRMnTjRDlDWbZ1I369DD8gAAIABJREFUkZbAAt9//70hybiW9+G0GtD/2WefmbadylIpwDc7Ijqa4wgAU7169TRmzBiz84PFIVvXK6+8YphTCkCdDgAMT5kyxewGZ82aZTqAgckxDoPHlixiyZIlevLJJ01yiNdff92k3GUg2IM6nAIYODzXFk6LtsCmAsj27NnjlqQRVRV8M2nTbyTJYKduY7mLgm82QbDN3333nQHffFBISjiusjl7sYOfNGmS+fBgpwEFfOT0L4sakxTsD2ODfmNCIkoDmjUmjaKFTRbs9o033nj0w2cSwpkMJrGoJq+sH7gj8L1t2U9qXbBdE95fcFR2AmBmDP65epvRMXdq3UgrNuzSlLFX6Z6rB6v1sPE6o2VDfTXlrqMRQlZu3KmBt0/WY7dcbKKW3P3iJ0ZSgvaZAuON7ATHRsA3zpi/rdxswH6zBnXMNWit0ZrXr1PDaKKLFmccLv/dvFs9rn9Gk+69Ug/deMyxmJ9vjz6oYed0061Pf6D5f2/U5y/eqbM6tTQSFmQmSEFKYr73/fKK6tUJN/YZ//pXmvrJL8WC7+SUdGMrNiRfThpz9HV2xcbr7w1RGtSjnXGy3L73gAb1am/kObv2xeudr//Q9G8X6/tX7tGQ1kHKC2ssn563lbX7y/X+/2vvTMCjKtI1/CVhzwJJIGELOwiIoo4gOjoi4jaiONcRvO7jfnEc931fUEdhdODOVQcE1FFxAZdRR9xw3xDBBRCBABKWEJKQDQIJ4T5vxQqHthM6yUnSTVc9Dw/QfbpOnb/qVH3/V9//F7t3MGMwq36UF154weg967or5UcbmqKOhgDfAB2AAusdgJa+smsaz8icxh/mR4JY61IAYgAi5rrqDkOqqV7eJ9ZKAm059RQnDtYVpw4GNliqybq00/4mFPCNM/D4xHt01ah9Qr7VzLfnmR2s/t3Dn/kG72Bv1jfsD1vMOIDwI6h58ODBZv1CEgkhdN555xnnDNDMgVZIN9ktwfHiVFPkYQBbSCkwDXgHJxpSiX5kPT3xxBPNqbHossnLz/rJCbEAY9hpxiCAnLUU8M3n4CDGBDjtzDPPNIdboStHUjxmzBgDvlmLveAbnMU6DIGVkpJidOyst9QNC4+DYcE37UeWypgDbAP4Ye05URfHlBgT2sr9AeuAb54TzAZhygFhjVkiHnyjUQTkEDHLwMLbAUjjfbG1AJhmy+L66683HUJhW4LoWIwNKGeg0sF4/ExaLD5McAwWQBveFgMLOQGaJDqQoCQL5qgTj5IjkQH8bHNQGMT293iODJ76lmgF3+np6WZSZxJhcaCPAcVe8I0nTj9PmTKlKosCLy39idOEdpxxwQuKR8y4IRqbl59xQl2AbyYE5E4Ad/qdBQlPn76kjwOPu4b5ZjuNSYp2AvoB+ExuTHx4236WYOB71dwn1WPnKt36zJdVshPLVpfvqNA1E5/TpJmVDPyEq8aaPN8X3j1ds96dp+l3XWgO5QE03/y/s/Ty+/P1xuSrlBTfWoefP16H7Ndb0+64QEnxrfTSu1/ronummyBNwDfXXnTvDN120ckad9oIc7L983O+0pUTntNDV43VZWNG1Al85+QX6thxE0Xav1kTLlOXtBSt25iv0VdPMoflfPzETTr7timav3ilXn34CvXq2kFLV23QxfdO14o1OXrl4cs1/OABmvzcO7px0kua849rdMh+vfT4rA90xUPP6ok7ztfJRx6gRSvW6dzbpyhrY3614JtTQc+7Y6pe/3Ch3nnsOqMvLyjaqssffMZIXj6Zfos+XfCTxj3wtKbfeb5OGf4ble3Yoadf/0zXPfK83px8lY4c3EubOh2t9l3D+BRdyWi0OUaeRbK+BSAA+J46dWqDyQ7q28aG+n1Dgm/mKjJRsHVPX1mJSTDwDcvILhzrI2kjAeveXVvWKKQBkAysb8xtABov+AY4AeSYBwEsyBKY54IV7gfYAtwRHAcAYo1mZ5C5lrXXz+LAd4YhdxgD7IIAdvkbUomdBhwo1ifWTf5mbWO3l/EDeEWHTUCj3UFBJgYAZ/eE6wDfrIvWEWO8nH766QYMs4YybpgzwFOQY+wUA3YB5ay74DHGA0QmAJfCvIAjBuZiXEJ07Ql8A5ZhuwM139RrwTcOAKw36znOBAVJC+t8ly5djCMCow8hxs4MjiyYDKzHu9HYJ91GPPhmCw7GESkCHUjByAwQQDNAy4JhBh5sNd4UnY+gn0kE0E1aLcA237P9wmAFXOO1w6ICwgDdsOiBkpNgkwmDEBAISAeQE/jgR4lm8I2XCovGS0Z+YAIkeYGt5puJh8Autpm4BrkP/YCXzgLDJMW1bNfSH3zOREAd9BOTDBMWoJkJgckDQM01gHKCOlnIiLqurjDmcPLwzpmMmIT8ADLe+wUD30Wb85S4dq5ufXjGbrIT+zuCBYeedbdWrttUBb5/XLleY298VFkb80yWjs1FW5WZlaNxY47SPeNOrbTNk/8xgYUEK8KEL16xVq1atVDfjHQDvin/M/4pvfrhNxrYq7ORAy1asdbonZ+656KqjCLe9ofCfHPv1z5cqEvve9Kw8n0y0rR09QaTR3zanRfouEMH6Zn/fKHL7n/KtIv83muz89WnW7oJyDx0v96acfeFyszaqGP+Z4JJBzjpujO0b++uGnnpg8otKFbvjDStzylQh5REA9wB9DbbiVd2QtuXrlqvU66ZrE35RWYHgbzjG/MKTVrDy8YebXJ7/9c1k7Vqfa5JLVi6rVzfLftZhx/QTzPvv1TxzXaquNvRSui055Mi/Zgn6loHrBnjt65BWt77stjDUMGaRVtpSPANaMKpBzTh2MBkAp4CwTfkE/IRAvAAwewKAjj4DRIB5ifmPv5Q2AkmaB1mEBAD4IJIQDfMbwBjsO+kneP/6GwDCwAdKQBtYg2mUAeyE4AWIN7P4sB3hgGQEFOWDASI07+sXczHOGvgGaQlOMMUNNaQkvyf9dIWdlMAtPa0WYiuWbNm7Zafn7WSsQaA556wy1yD40VfA8oB3V7wTeIMGGZbUBmwftMO1mU/wDcOI7gAht7KRMEErP2Ab3bNWY9RIzAW+YxreX7GqtWF+zk+a6or4sE3izSDi5ceGQETDWmt6FSidBlI48ePNzlmYSeZtBhQLAyAObZHYDlhTEmJRaFOgDgeHZ4d1wC+8QYBdzUVPEO0UgA8fgf4Z6KqjimobUdHO/jmxWZrCjYG75utLwu+ebnw2nG+6GNbABO8/LzkyIlgYggQsWnO+B0OGMCel9DmG/UGX+ItM45gBti+qq4wZgD2BHwgVwJ4Mx79DDgKmu1k/lz1LV+ihZkbtWxNjo49dF+1Tdh1lDljet6ilUaXPGRgTw3oVanhJsAS9prsHu2TE3Xo/r117LBB5pAeCmD3jU++M9KShDYtNPyg/kqIb6XiLdt01JD+5kCeLVu36ZUPFuirHzIFyz50UE+d9LsDggJv6iws2ao3Pv5WfTLSg8pSrG0rKnbq++VrDAhfvT5X3TqmmDR/3Tu3N2CDtr356XeaO2+JCfZEekKw5itzvzGZSch1TgDn7Pfnm0wvo4cfaHJvL85cZ4JEAc+D+3YzgaFfL15l8pJzeM57Xy1RXGyMRh6yK0sR9gNgz5zzhX5cla327eJ16tEH68D+3SsP0pGEDOXFd7/WstUb1KxZrJH0jD3uEKUmtZFyM7WjbYbihl5S21e+Ua8HkAG62PqtbxpAtoHpJxzaaCsNDb7ZiWNuYR1jLgNsecE3wIK1D4CE8wNrCBiiL3CsmDdxjLgGEoL1j7ogsVi/2KZHpw/hwHeQVUgFAC2XXHKJAeGw2DUFdjLfsg5DcgHQqBvg5meJaPC9cLl+LO+mfjWQOV5b8S717t1nN4a2uoBL7+8s+IbdBfRSIJdwnhgHXrkFaxVMMZ/b4EoAOs6TLZaIYieDMQfWYQyhKye1KOMKzOMF34whb6pBvmetBrMxjvwA3ziaEKVgPa/KgFg+CFNwHv+GDccx5Q8YkDbwHGRkacwS8eCbF5ytE15wWGsGI4OGjrfgG0A+YMAAM4kwgTBpMQmhPwNk4wnROd4gTTqBiQXmm8kI8I1myquxC+woBiMsAlIWtjAAfGyTBNZbnw6OdvDNBMQLRqAI7Ap6NwJEWIDQjMFe87dXY4oGHK8bkM3EAnMDQLeerg24tHECsEME6cAWBRZeUgC8t/BCoyvkeitJ4TPAPDIVglv8yB5h7xkMfK+Y85h6x2VJyT2k2DA+Gro+gz9Sf0tewrJSbUw7Qmk9B4X9UzCXQhyQsaCuBcaJhZw5lwU52kpDg29AA0FokAXs1CGrsxJK+g4ZJMCa9Q2dLIU+IdZp2rRpRgICiKavAcj2EBUIJkAKgIr5lVgWiAPmMJswACCNhA/yoyYyirkPQANQhyFFhsLusZ8lksH3Rwt+0oIlP+vIIQNCMsn27eX6KCtW1954W9X1dQXfAFAwCv3I2GHdgmC49dZbza4xDDj9huwEsA2BBYuOgwbIZvxAMOGk8xlAFmcd5x1QzbvvBd8QmziMYCEISsYW1zBOGYO1Ad/E11n5UqDshB0A1n8kWRScT3ZxyGrCug3Ww1GAdafA1CM1Rh1h2xdSZ/hwUcSDb9hINEYMDiYhNGlsLTCBWPCNndAdAagAX2yjEWgAkOYaJjB0ud6tVjx8OgaJgdV81wS+GXR49gxctOdMXn5ovAP72IHvGDNJ0Nf0GQABLx7wjXYLp4rPLdi1khEmGBgANF+w51xvI+/5HbIj2B1YAMYKv8c7t4UJhl0QGKbAoEsmERY1FhdYc1tgGZhkYBH8XHSCge+CvI1qu+5DaXsxZ7P7MDW4KnyzAOC7olwlPX+v+NTQMy74dv9aVoQjCWiGGWM+rW3hnUO6ANizh2HUto5Iv74xwDc2YheONQwygZ1dG3DJrhsMIMDGGzwLGGeOpH8gMABMzF+WiICoYtcQQou5EhBDP3qzpzB/ci8YdcBbdYU5kxgb5lcYb7S5ADZvmrr69nOkg+/8ghKzIxdKYcfw4f+s1B3jH6w3+KYC1jqwEuQVfQ4mAmiz9hFTRV8BviEhAeWMBXZ1kaSwIwLIBmcB1BkLSJaIQWCthSQDzCJ9oW76HmaaMcXYBBDDhDNeGbuhgG8kIqynOJ0EieL4cX+r+Was0XYYfnbDWd+RGLP+4nBadp6db+TDtBcHgTEM8cZv6nMiaCh96L0mYsA3OuxgqfqYSOgMvB06h4WDQYEGyQu+YT/pfLbj8IIAaIAoNONIQ/Dw6RA8M7xCPuN+sAKhgG+8MUAbIIuBGRiU51enOvBdCSyRGSE/YecDgACYhm3mRWdSYZGh/9ChAdDpdyK1WQR4yeh/XkYWFhYpHDgmIfSK7HKg7WYyghGyIILvWbRsHlT7IhFLwPhhAmFiguXB0cMJsxKowN/U9kX1Xh8MfG9Y9ZM6Zr8nxcZJzSqP8HYlTCxQsUPKXa4dbXso7pDwlp1Yi7FLBEnBmK6NZArgDTjj3WEXyu/UcmHSo3tsRmOBb+Y/2EdkjYAR4oxgvmGlIaRYF5Fa2kKf4BCx2wfZxO9YPy34Rh9LPYBvYpWYOyGgmCu9hX6GAbWBbfY7tvABNMgU2IG2BRac9RdABgDzq0Q7+AZognsAsNW9p2j96T+uJfubLayNkFj0l029DAlFX+Egsa4hxwQLsSPCmgY+oh9ZQ8E4EJIQmsSKUGCRyYaCqgDykbpwEMlAwrhkboBBBzQDiMFgjD/WbO4BwEeZwC4yuy0AeZvtBPUCWAwATjYxMBfSKMA34xzlA84EQNq2B+eSHWiIUdpLG2C9eXZbIMwA6ASpNmaJCPANUAomAQB4s11A5zJB4OEDlhkksJR2MgJAAd7Z/sQbB5gBsmzBC2MwMdEwkNEsManZQINQwDceIQsVydqD5ZVGC2y39urTwQ5872J1WWjYRuIFBnzDzuC5078AcwAvUdL0PWMI5wjHihecz1h8mJjwxHmZAeA22wnf0ZdMRgB9GCQ8dbZ2A3PGs40G0IYtIIiFsQhrAIBhEQO0+1mCZjtZ9LV6rHlBSuoitW7r5+1cXfWxAKy3dkoJnZTbrJNSe4V3nm/vo9p0myyuwebfYGZh0WPss/h6wVd9TBiJv20s8I1tADEADkgI5jEABgw2gWTEqNgtduYpQA5ABRDEesXcBwFlY5IAPPQ3O8pINAFefMf8ZwkkQBlzLyA+8ARfyAaypXBf72nBkBJIUPyW4IUKvh+beLeuHlV5qEso5XmTarCb9ukePKtLYB0csjNx5lzdcOZIJSW0DuUWJgUszPfJ9WC+Q7pRDRcBunHEwDswwbyzwYhCsrVxDRgqMOEEmIpAWrLlgHH4PewyshWkLbY+1lqcO4A919a1oEig7urq4B3gXBCIWPBcYHvBh4x5pDOklYaM9Yscrc0zhTX4ZmCwlW+PEg18MAAW3jfb+7DceGWwALz0vPz8DkCFgSmwk2yXETwHE2oLk5JlytEIMaEQdISnRUFfRPJ2PkNjHKygDWfLpboC4+rHKUrRBr6R8yDlwYPFo/YWXkC2lXjJcKaYOHjxGDNM8rzs9CU7Id6tVwACDBAsNhMBsiNeRrbZ2WajMHbwumFyYO9YUHDyqjsoiTYgU8EJYGFjnMAcscAF7oLU5gUNdm0w8A3rvz5zkRJ2Fiol7xtpR5kUnyptyZNgXhPSpK35Uvk2KTFdKi2UyrZUfl62tfL/8R2kijJp62apTaqEn1OySWqdIsU1l4qzpVbtpOatpKJsqWWC1CJeKs6p/KxlW2lLjhQTJ7VJkUpyK4En9dKOHdulxI5SacEv906XtpdI24oq21G+XSrdLMW3l3ZWSFtyf2lHnFSyUWqVLDVvKRVtkFomSS3aSMUbpeZtpJaJUkmOFNtcap0sbdkk8wDWBjvKK5/b2iCBexdV3j+ee3ttUC5tzZPatK+U8FBvjTZIqGxHs5aV9rE2oB2F66QWiSoceLaSkhv3EIf6jjN+z6IK88S7hWNZ3Vhm/KP7ZA5mrquLXMWP9oZLHY0Jvnn3YZNh/bA74BtgAmvJGgr7CMCARIIMgESgT/k/MUn8IT6J+RJCC6fLBlxCTEE4AMaZJyG10JAj4YNcCHTKmFthEhkH/A7wA/EE+wi7Tt1+7oaEDL4n3KWrTwpNW80YihbwHS7vSzS2I6zBd206hAkI78WCIyYdgJv9PynnmAjYDgsmC+FegHD7G78BU22epaZrow1819Vuti9ZBAKZaupESsI1jI9g39trGFd8H2rQbGOMoWDg29opPy9XyZmvqHhbubZkjFDaps9UtmWz8rqPUnr+PKkgS+szTlJq8RK1yFuqtZ1OULuy9YrPma+stJFKit2qpPUfKyt1uBJaN1e7n+dobcphik9OU7vls7U+eahapnZXyqpXld26v+LS+6t91lvKjU1TRZch6rDuPRVWtFBp198pLedjlZZuVUG345We95VUtF7Z3UarfcG3itucqXWdf6/k0lVqvek7re14nJJ25itxwxfK6jBCiS12qm3Wu1qb+jvFJ7ZVu5WvaV3yMLVO6aLkzNnakDBYzdP6KvXnN5TToptiOg5W+3XvKH9ngsq6Hqa07I9Usr1cxRkjlZ77ucpL8pTb/SSlb54vbf5Z67uOUkrJT2qZt0RrOx2vdmUbdtkgrlRJaz9SVvsjldCmpdqtfusXG6Sr3fJZWp88RC3b91DKyte0sXU/xaYP/MUGHVTReYg6bHhfhTuaqTRjuNLyF2hlodRl6Gi1aNGyrsO5SX+HkwvzCavJ+AbY4Qwzx8JwAdrIiY+jyU6kHyf5NukD+3DzhgLfkEs4QpAL3mLjVugfwDfHasNwE4tCUBt9QoYo1j/AOEQQax2OEgQG3zMnQkBASqD5t1v6kE7IRZDT8RuIBYiG6oLIIaEA+ewyMm9yX9Ze1l0bCOeDiU0VDnz7ZUlXT2NboEHA96IOp2jfgw5t7GcJej8WCET9BAWg+eXvQJ1aWDQ0xEb8vHyJuq2YoWVtj1TfYb8P8VeNc1nm8qXqlTlD+Z2PUvKgYxvnplF4l8JXr1NSj/2lwbuOhbdmYLxvKSkxwCghMVHFRUWq2FmhpKS25vOyctIutTO7Bdu3bzOfszgCkhMTK08RLSkpNv+mFBUVKj4+wSzOmzfnm39X5k8vUMuWrYzEin83a9bcBOZwfWxMbNW9aUdiUpJKiotVvqN8t3vTDoDdtm2lph2VWWNKzL35XXFxkRISEo3zwz1sOwoKNqt16zZG48i/AbWwaubesXGGjSsqLDTt597V2YDtR3vv2toAIMK992QDno92NsW2pt+vBrtKAG22qdkhhKBgBxEwCJvpQPcuizcE+KZ27M77EBjMz/vCdwBoHCHbF8gF2LllNw45HLIBrywSsM4WPTscyA74nveCd9kGltPvfM91bOGzi1hTMgHagqYWEI9zhhSBezfEbogD336/5a6+xrKAr+A7a/kidV02Xd+1OUL7Hzm6sZ6hxvswESAXIBKW7TW0ueHKaodisBULPlTv7Ne0tvvp6jJgSCg/abRrsn5era4/TVdOwj7qMOy/G+2+0XSjzbk5SvzyIX2/cx8dcOLuMpxosoN7VmeBcLZAQ4HvcH7mpmibA99NYXV3Tz8s4Cv4zsvdpJRFT6isQtrcd6w6dOnhRxvrXQfCekqoQUP1vmEDVZC9LkuJPz2vNjuKlTPoEnVI3xVN3kC3rFW1pVu3asuX0xW/bb3WZZyingN/U6vfu4trtgBM8PbvZyul4Act7zpWfQYd7EzmLOAsEIYWyN2Uo9TFT2h9eTt1GnFpGLZw72hS6dt3qFVKD5UNPqtaaSC7fI85zffe0eF70VP4Cr6xS+bCj9UrZ47KFavMkgQ1axW/F5mr6R5lR1mpercpVuyOUi1OPEoDhh0TllvZ2at/UvrKl6QdW5Ud10ElpZUnJbpSPwsYGUlFvtLjCpTX7gAlHDSm6jjh+tXsfu0s4CzgtwWQMW35Yqpab92ggkEXKK1Ld79vEfX1rVk6TxkrZ2pJiyEaMKLyKPtgpa7gu3/PTurTNbSsHPmFxfrHrE910znHRFS2k6gfRE1oAN/BN5qzDZmLVPzje+rXtqwy00IYle07KtQirvI46IgqsXFakhujVn1+p+4DD642SLCpnwmQuGblMpUvn6terQvDrv+3lG5Tq5YtFBtpB9HESBtKYqTOByup7zC1aeOc2qYe6+7+zgI1WeDnxV+rW9ZsbWvRTvmpQ9UqCSBX4YxWTwvsrKhQyaY16rz5S8W2aK0N/c5Vx07VH16FZn3K/01SYkzJbncGq1RXsjbmKTGxndq1rYx9CSwxsTGKidmFI6hrwfc/alCfzmoeIr5YmrlGSQnxSk8NLTVs6XayRXXWuMuvrKcF3c/DwQK+g2/vQ5UUF6m8rCwcnrOqDbwkhQV5WrdmtfbZd7Di4iLjKG4CaOJ/CYILK4PW0JiSokKTHSGcyvay7SYYaeFXn2rQgUMjKgNF6/gEx3aH02BybXEWqMECBBCv+f4TJWd/rOTYkspUm2FU7MEqERcMTOr8Zq2UG5Ossr6jlN5jwB53gXlW8lHXphDEXZv4MILVCbCuTant+kggbKiZt2rTDndt41ugQcF34z9OaHdkG+rpp582h6wQrV9dqrnQanNXRZoFmIhJ1UXKNHIXu+Is4CzgLNBQFtiUs1HZWatUXFTQULeoW70cABUTo7xNG5Wc2mGPALZuN/H/VzgLbZNT1blbb5PNyBVngUi0QFSCb29HcfIhqZO8h+5EYke6NtfNApzWRvosUmFFHANUt0d2v3IWcBZwFqiyACcCkxecQ+tccRZwFmgcC0Q9+F6+fLm+//57c0IYjKhjwRtn4IXLXch/+/bbb5v+Jx+zK84CzgLOAtFkAeQS2dnZRo5H/no/TmJuSvuxjnMCJ39DrARKR5CfkMu8ffv2uzUTOyBLxQ57ImKoP1AyAnYghzrSkPoU6qV+DrKqz5rE2sazV3eiqL0P39PvHNvO82MzJFPk9LffBT4P6gH+BNqwPs8dbb+NevBtO/zrr79WZmamTj311FrpvKJtwOytz8viM3fuXI0aNSriU1LurX3knstZwFmg4SzA0e8QEePGjavxEJ2Ga4E/NXOw0EknnWQOg5o8ebL++Mc/7lbxzTffrMcee8yc/Am4RaeNDPWzzz4TaYl79uypc889VwMHDgwKwgGoxx13nObPn79bvQDvfv36iRNBuX9dibzvvvtOJ5xwgiZOnKjTT68+i0tN1gIYH3vssWZH94knngh6KZgH6e2MGTPM32eddZY5jOmFF14wzwYhNXPmTFMPBybxHSesUu6991797W9/07p163Y7tMmfHoyOWhz4/qWfeaE4AZMTvpCg7MnzjY7hEV1P+fnnnxu2hAnG9X909b17WmcBZwGZE25ZCzmUrkeP8Dino7b9wumaRx11lAGMyGneffddpaenV1Vz5ZVX6u9//7thv2F8L7nkEj355JMaMGCA0tLShBQR9vr111/XwQf/+iwFbHTYYYdpzZo1+stf/mLIOmwG2H/xxRcNI/7vf/9bv/3tb2vbdHP9ggULDOB95JFHdOaZZ9apDtj9ESNGGGcAxyJY4cTSW265Rdddd52GDh1qwHZeXp7eeOMNrVq1Snfeeaf5/qCDDjIHFIKP+JydgWeffVazZs0y4NwFgNapi+TAd4Dd2G6ZPn26jj/+eHXr1q1uVnW/imgL4PkzCQ8fPjyin8M13lnAWcBZoLYWIEc54ArwHYlzoAXfsLKAUAAyLK0tXvANywxIvfjii/XXv/7VAMm33npLY8eO1Z///GeNHz/+V+az4BvGfN68ebtloHr11VcNW33ttdfqnnvuMaCcApljWeLU1FTzGW1bsWKFkW506tSpivDxgu8xY8Zo5cqVSk5ONgkCAgsOBKAfQNy1a9cqmYoXfD/11FPKysoyjhWYpjpbX3StAAAKtElEQVRG3gu+kbzYwjOcccYZ+uSTT4RMF4a/uoJUBflK586df3UfiC12G2DQGVvx8dGdLteB7yCjiC2bxYsXB/V6azuRuesjzwLkhWULEvaECcOx4JHXh67FzgLOAvWzAHPf0qVLBVgMBvzqV3vD/dqCb5hsnuGDDz4QiRWOOOIIc1Mv+OZzgDfAEpacAtgFkCMtQZ4SWGoC3wsXLjSsNfLVRx991DDX33zzjanv8ccf10MPPaTLLrtMd911lx588EHTPgosOdcjdbHgG8fn008/FTIa2HUkkVwDMURBTnLDDTcYfTglJSXFAP6LLrrIsPrcExYeaQ2SIkr//v2NzARGH8eBIFvYeur2gm9kJzz/Sy+9pClTphg2nLYCyufMmWMcFBwTgDZgfPXq1UauxC4D9gF833777Tr//PMNCAf8X3DBBXrvvfdMO/gMO2CDaGXOHfiuYQ7AK2arhZczWgdIw02R4V8zkx66O7blXGBJ+PeXa6GzgLOAvxaAqXz++ed1+eWXR0wslAXfAMxrrrnGgGGAOICR3N1e8A1jDNmCzCQnJ8eAREDyM888Y8AtDHio4BsQDPhF0kIGGXADLDjgNiMjw/wbJpvYouuvv96sK+jRf/jhB910001Ga24lH7QZZh1Ai/77zTffNPUCYKkbB2Hfffc1oPnGG28UuxW33XabIQ1xJADogG9A9IknnmhYfBhyZCSsZQDvb7/91jgktA/g7QXfSG+OOeYYI72BUUfHTmIKdkSQqLBLcP/995ugS4A090KGg1PB9VOnTjXSG2zIc3N/bIoGf//99zeg/r777jNyH7Tm0Vgc+K6h1/H0GKCDBw82kb+RHgUejQO8vs/MhMX2GH9q2m6r733c750FnAWcBcLRAkgxkTHAIAPQwr14wTeSC9hmgCl/I0Hxgm/vnA5IBPwCKAGYAMRgKYgt8w2jDahmZxRpBsGaAPCRI0caUAkApk5AP3XxOXXjCKDF5nObiQWG/YorrjBgF3AM+AZYwzrjIMBkA9y/+OILo7tGrsLzAHZ79eplugRpDYCedvXp08cAYvoNthnNO3gGHTlsOedcsKaFAr4B74Gab4JWLfimzQBobE0bsQd9wPMic0Ebzk4AjP6HH35onp0xRfsPOeQQHX300eE+pBqkfQ58h2BWPGMGLYMkWABGCFW4SyLYAkxabPex9QpT4WQoEdyZrunOAs4CtbYAgBPGlgKoCufiBd8EGxJEePLJJxvACisM+2oDLr3gm53uZcuWGcYWsIyjgUQD8OstFnxz7WmnnValbUaSAVGHXMPulAK+YZ+RowB2Yda7d+9uJBsw1rZwDUwzzDnBnIBvwPTZZ59ddQ1g9e677zYgFnC9ZMkSw4jTDrTYgG701Hzft29fA765DsbZFtjrAw44wKxnMNB+gO8HHnjAtIsMMaQppLBmArqRwmBz2oAOHhsBuJF00j7sFa3Fge8Qex6PlRcH/Ru5L50MJUTD7SWX4akTMEP/W+3bXvJo7jGcBZwFnAVCsgDz4EcffWQYTQBeOJZA8E0bcRxGjx5tJBiQKABw2GS0yrDVHLRnQTZyD64F0ML2w24HA9/BAi4D7QH4BgwjLQEzIAvZb7/9jHSELCs1gW8AsjdNIgQgDD5AHtkJwJw6AdGw6eivkcx4wTfg9p///GfVfQDs3B+mHY27H+AbyQz2JEkFsh5vQYJCWkKyyiDhfe6554STgx24dtKkSYZVj8biwHcte52XiJR055xzTr0S4Nfytu7yMLEAGki2AtHAeSPCw6R5rhnOAs4CzgINagHYVQLrwnUXMBj4JvAQSQagE5kG4A/wfccdd+hf//qXCUi0EhPIFeQTgFzAd6D0pKaAyz2B79zcXJPZBC03YNoWJBsXXnihyJbSsWNHw3wTkEi6Pwr3JJASiQcMPnpyWG8CMgmixHFAhw2b7gXffP7+++9XYRX0+2AXq3/3A3zjSKBhR0dOWkIK9iaYFVkNjP4rr7xiNO3Dhg0zzg5sPTam7TxT4O5Cgw7gMKncge86dAQHsgC8eJHw7JwMoQ5GjOCfEIiJ/p9JEPYnGieOCO4+13RnAWcBHywACAc4wRJXd4qiD7epdRXBwDeVQJyQQYT81hTA98svv6zzzjtPV199tQG7sLEAbv49ZMgQzZ49+1e73PUB3wRGImcBqCJvgX2mXQDiwsJC49TQfsA3GAPWGmab68kcwuE9fEbqPw5Egk3GOYBNBrwDapF5wHgjk4UsRJuNowToJWATGQ4And+ECr7/9Kc/GT08ux6chYLTYjXfZMThXjDfZC9JSEgwjgFButwPZpxDfADi5AVn54E88gSSwtgj8Qk8hbTWnR6BP3Dgu46dhg6cSF4OZDnwwAPrWIv7WSRbgHzgTDRMLK44CzgLOAtEmwUAf+iKCeir64mOftsMcgxNMfFZMMreQmYPgCvMLLIRAiUBvgBLpDRowJF0ADABudUdskNqQH4PY46korpiZSeLFi2qImnQd/M5YBsWnvbiCCDBACST5AHwTcAmBB/6cQA615JtBHvj9JDGEI011wGoaSuMNppu5CcAZqSSSIXIE07wJf+G/UcDT0aTww8/3IBfHKg//OEPVYfsENhps50g1eHsk0svvdTYBekIDDrgm3ZjM/49YcIEMw7QtmND2oMNke1MmzbNZJ6B9bfgmwBVnscFXPr9BkRBfQBwCp4qL4HLhhIFnR7wiEx6TCJsVRJI44qzgLOAs0C0WQBGk11gggWbGoTDLnNOA+sxQNRbAN1k/wCEQprQVuZvsn+gh+ZzwC1BpcEyndi6YJcB7jDHNe18EwRJpjQYd+91ZCzhnoBUDpwBzMNwcw2gHPAL0AXcwywDvAGp3jYhJ4GJJqgRlh62GycC7TdAGsAPe84OBU4S9gBsW7IQJhzZCiAZ0Mxx89iOgEh+QxvI+gK4p07ye2MrgDu7v2jirQ2xBTahPq7F7jDbVpqJ3dlRoB3cl+fAwQjsn2h6bxzz7UNv84LwIpDGiHyhrkSXBZCfwETAZniPMY4uK7indRZwFohWCwDKAF8c2oIMryY2OFpt5J7bWcBrAQe+fRoPbL/gNaMnw7OMRg2TT6aMyGpgvvHu0dERTe4Wn4jsRtdoZwFngXpYgOwh6KiRPNi0c/Wozv3UWWCvtYAD3z52LRowNGbowAFgrkSXBdh6e+eddwzwRnPoirOAs4CzQLRZgKA/JA5ogYmJcQkJom0EuOcNxQIOfIdipVpeAwhrat1bLZvsLncWcBZwFnAWcBbwxQKsgaSgI9iOYD5XnAWcBXa3gAPfbkQ4CzgLOAs4CzgLOAv4agFS8hGYR4YLV5wFnAUc+HZjwFnAWcBZwFnAWcBZwFnAWcBZoEks4JjvJjG7u6mzgLOAs4CzgLOAs4CzgLNANFrAge9o7HX3zM4CzgLOAs4CzgLOAs4CzgJNYgEHvpvE7O6mzgLOAs4CzgLOAs4CzgLOAtFoAQe+o7HX3TM7CzgLOAs4CzgLOAs4CzgLNIkFHPhuErO7mzoLOAs4CzgLOAs4CzgLOAtEowUc+I7GXnfP7CzgLOAs4CzgLOAs4CzgLNAkFnDgu0nM7m7qLOAs4CzgLOAs4CzgLOAsEI0WcOA7GnvdPbOzgLOAs4CzgLOAs4CzgLNAk1jg/wH36PXsnHm35gAAAABJRU5ErkJggg=="/>
          <p:cNvSpPr>
            <a:spLocks noChangeAspect="1" noChangeArrowheads="1"/>
          </p:cNvSpPr>
          <p:nvPr/>
        </p:nvSpPr>
        <p:spPr bwMode="auto">
          <a:xfrm>
            <a:off x="830263" y="2126615"/>
            <a:ext cx="57340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4" name="מלבן 23"/>
          <p:cNvSpPr/>
          <p:nvPr/>
        </p:nvSpPr>
        <p:spPr>
          <a:xfrm>
            <a:off x="601980" y="792718"/>
            <a:ext cx="4572000" cy="1169551"/>
          </a:xfrm>
          <a:prstGeom prst="rect">
            <a:avLst/>
          </a:prstGeom>
        </p:spPr>
        <p:txBody>
          <a:bodyPr>
            <a:spAutoFit/>
          </a:bodyPr>
          <a:lstStyle/>
          <a:p>
            <a:r>
              <a:rPr lang="en-US" dirty="0">
                <a:solidFill>
                  <a:schemeClr val="bg1"/>
                </a:solidFill>
              </a:rPr>
              <a:t>Each inference method, including different GNN architectures and different </a:t>
            </a:r>
            <a:r>
              <a:rPr lang="en-US" dirty="0" smtClean="0">
                <a:solidFill>
                  <a:schemeClr val="bg1"/>
                </a:solidFill>
              </a:rPr>
              <a:t>traditional </a:t>
            </a:r>
            <a:r>
              <a:rPr lang="en-US" dirty="0">
                <a:solidFill>
                  <a:schemeClr val="bg1"/>
                </a:solidFill>
              </a:rPr>
              <a:t>search methods, is codified as a distinct species within NEMO. </a:t>
            </a:r>
            <a:endParaRPr lang="en-US" dirty="0" smtClean="0">
              <a:solidFill>
                <a:schemeClr val="bg1"/>
              </a:solidFill>
            </a:endParaRPr>
          </a:p>
          <a:p>
            <a:r>
              <a:rPr lang="en-US" dirty="0">
                <a:solidFill>
                  <a:schemeClr val="bg1"/>
                </a:solidFill>
              </a:rPr>
              <a:t>We select the bit-width based on the resulting probabilities.</a:t>
            </a:r>
            <a:endParaRPr lang="he-IL" dirty="0">
              <a:solidFill>
                <a:schemeClr val="bg1"/>
              </a:solidFill>
            </a:endParaRPr>
          </a:p>
        </p:txBody>
      </p:sp>
      <p:pic>
        <p:nvPicPr>
          <p:cNvPr id="33" name="תמונה 32"/>
          <p:cNvPicPr>
            <a:picLocks noChangeAspect="1"/>
          </p:cNvPicPr>
          <p:nvPr/>
        </p:nvPicPr>
        <p:blipFill rotWithShape="1">
          <a:blip r:embed="rId5">
            <a:extLst>
              <a:ext uri="{28A0092B-C50C-407E-A947-70E740481C1C}">
                <a14:useLocalDpi xmlns:a14="http://schemas.microsoft.com/office/drawing/2010/main" val="0"/>
              </a:ext>
            </a:extLst>
          </a:blip>
          <a:srcRect l="35284" t="42915" r="50455" b="35852"/>
          <a:stretch/>
        </p:blipFill>
        <p:spPr>
          <a:xfrm>
            <a:off x="5684520" y="2202179"/>
            <a:ext cx="2766060" cy="2317113"/>
          </a:xfrm>
          <a:prstGeom prst="rect">
            <a:avLst/>
          </a:prstGeom>
        </p:spPr>
      </p:pic>
    </p:spTree>
    <p:extLst>
      <p:ext uri="{BB962C8B-B14F-4D97-AF65-F5344CB8AC3E}">
        <p14:creationId xmlns:p14="http://schemas.microsoft.com/office/powerpoint/2010/main" val="51843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2000">
              <a:srgbClr val="00AAC6"/>
            </a:gs>
            <a:gs pos="28000">
              <a:srgbClr val="0037B3"/>
            </a:gs>
            <a:gs pos="0">
              <a:schemeClr val="accent2">
                <a:lumMod val="20000"/>
                <a:lumOff val="80000"/>
              </a:schemeClr>
            </a:gs>
          </a:gsLst>
          <a:lin ang="13500032" scaled="0"/>
        </a:gradFill>
        <a:effectLst/>
      </p:bgPr>
    </p:bg>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457200" y="182880"/>
            <a:ext cx="8260080" cy="1341120"/>
          </a:xfrm>
          <a:prstGeom prst="rect">
            <a:avLst/>
          </a:prstGeom>
        </p:spPr>
        <p:txBody>
          <a:bodyPr spcFirstLastPara="1" wrap="square" lIns="0" tIns="0" rIns="0" bIns="0" anchor="b" anchorCtr="0">
            <a:noAutofit/>
          </a:bodyPr>
          <a:lstStyle/>
          <a:p>
            <a:r>
              <a:rPr lang="en-US" sz="2800" dirty="0" smtClean="0"/>
              <a:t>M</a:t>
            </a:r>
            <a:r>
              <a:rPr lang="en" sz="2800" dirty="0" smtClean="0"/>
              <a:t>ore about this method…</a:t>
            </a:r>
            <a:br>
              <a:rPr lang="en" sz="2800" dirty="0" smtClean="0"/>
            </a:br>
            <a:r>
              <a:rPr lang="en-US" sz="2800" dirty="0" smtClean="0"/>
              <a:t>Mixed-Precision </a:t>
            </a:r>
            <a:r>
              <a:rPr lang="en-US" sz="2800" dirty="0"/>
              <a:t>Quantization</a:t>
            </a:r>
            <a:br>
              <a:rPr lang="en-US" sz="2800" dirty="0"/>
            </a:br>
            <a:endParaRPr sz="2800" dirty="0"/>
          </a:p>
        </p:txBody>
      </p:sp>
      <p:sp>
        <p:nvSpPr>
          <p:cNvPr id="122" name="Google Shape;122;p19"/>
          <p:cNvSpPr txBox="1">
            <a:spLocks noGrp="1"/>
          </p:cNvSpPr>
          <p:nvPr>
            <p:ph type="body" idx="1"/>
          </p:nvPr>
        </p:nvSpPr>
        <p:spPr>
          <a:xfrm>
            <a:off x="457200" y="1175385"/>
            <a:ext cx="1851600" cy="697230"/>
          </a:xfrm>
          <a:prstGeom prst="rect">
            <a:avLst/>
          </a:prstGeom>
        </p:spPr>
        <p:txBody>
          <a:bodyPr spcFirstLastPara="1" wrap="square" lIns="0" tIns="0" rIns="0" bIns="0" anchor="t" anchorCtr="0">
            <a:noAutofit/>
          </a:bodyPr>
          <a:lstStyle/>
          <a:p>
            <a:pPr marL="0" lvl="0" indent="0">
              <a:buNone/>
            </a:pPr>
            <a:r>
              <a:rPr lang="it-IT" b="1" dirty="0" smtClean="0">
                <a:solidFill>
                  <a:schemeClr val="tx1"/>
                </a:solidFill>
              </a:rPr>
              <a:t>performing </a:t>
            </a:r>
            <a:r>
              <a:rPr lang="it-IT" b="1" dirty="0">
                <a:solidFill>
                  <a:schemeClr val="tx1"/>
                </a:solidFill>
              </a:rPr>
              <a:t>uniform affine </a:t>
            </a:r>
            <a:r>
              <a:rPr lang="it-IT" b="1" dirty="0" smtClean="0">
                <a:solidFill>
                  <a:schemeClr val="tx1"/>
                </a:solidFill>
              </a:rPr>
              <a:t>quantization:</a:t>
            </a:r>
            <a:endParaRPr lang="en-US" b="1" dirty="0" smtClean="0">
              <a:solidFill>
                <a:schemeClr val="tx1"/>
              </a:solidFill>
            </a:endParaRPr>
          </a:p>
          <a:p>
            <a:pPr marL="0" lvl="0" indent="0" algn="ctr">
              <a:buNone/>
            </a:pPr>
            <a:endParaRPr b="1" dirty="0">
              <a:solidFill>
                <a:schemeClr val="tx1"/>
              </a:solidFill>
            </a:endParaRPr>
          </a:p>
        </p:txBody>
      </p:sp>
      <p:sp>
        <p:nvSpPr>
          <p:cNvPr id="123" name="Google Shape;123;p19"/>
          <p:cNvSpPr txBox="1">
            <a:spLocks noGrp="1"/>
          </p:cNvSpPr>
          <p:nvPr>
            <p:ph type="body" idx="2"/>
          </p:nvPr>
        </p:nvSpPr>
        <p:spPr>
          <a:xfrm>
            <a:off x="457200" y="1704975"/>
            <a:ext cx="8412004" cy="641985"/>
          </a:xfrm>
          <a:prstGeom prst="rect">
            <a:avLst/>
          </a:prstGeom>
        </p:spPr>
        <p:txBody>
          <a:bodyPr spcFirstLastPara="1" wrap="square" lIns="0" tIns="0" rIns="0" bIns="0" anchor="t" anchorCtr="0">
            <a:noAutofit/>
          </a:bodyPr>
          <a:lstStyle/>
          <a:p>
            <a:pPr marL="0" lvl="0" indent="0">
              <a:buNone/>
            </a:pPr>
            <a:r>
              <a:rPr lang="en-US" dirty="0" smtClean="0"/>
              <a:t>mapping the high-precision weight and activation tensors of a neural network to a fixed set of points determined by the quantization bit width. </a:t>
            </a:r>
            <a:endParaRPr dirty="0"/>
          </a:p>
        </p:txBody>
      </p:sp>
      <p:sp>
        <p:nvSpPr>
          <p:cNvPr id="125" name="Google Shape;125;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sp>
        <p:nvSpPr>
          <p:cNvPr id="8" name="Google Shape;123;p19"/>
          <p:cNvSpPr txBox="1">
            <a:spLocks noGrp="1"/>
          </p:cNvSpPr>
          <p:nvPr>
            <p:ph type="body" idx="2"/>
          </p:nvPr>
        </p:nvSpPr>
        <p:spPr>
          <a:xfrm>
            <a:off x="457200" y="2346960"/>
            <a:ext cx="8412004" cy="413385"/>
          </a:xfrm>
          <a:prstGeom prst="rect">
            <a:avLst/>
          </a:prstGeom>
        </p:spPr>
        <p:txBody>
          <a:bodyPr spcFirstLastPara="1" wrap="square" lIns="0" tIns="0" rIns="0" bIns="0" anchor="t" anchorCtr="0">
            <a:noAutofit/>
          </a:bodyPr>
          <a:lstStyle/>
          <a:p>
            <a:pPr marL="0" lvl="0" indent="0">
              <a:buNone/>
            </a:pPr>
            <a:r>
              <a:rPr lang="en-US" dirty="0" smtClean="0"/>
              <a:t>This mapping is achieved using an affine function that includes scaling and offset parameters:</a:t>
            </a:r>
            <a:endParaRPr dirty="0"/>
          </a:p>
        </p:txBody>
      </p:sp>
      <p:pic>
        <p:nvPicPr>
          <p:cNvPr id="3" name="תמונה 2"/>
          <p:cNvPicPr>
            <a:picLocks noChangeAspect="1"/>
          </p:cNvPicPr>
          <p:nvPr/>
        </p:nvPicPr>
        <p:blipFill rotWithShape="1">
          <a:blip r:embed="rId3">
            <a:extLst>
              <a:ext uri="{28A0092B-C50C-407E-A947-70E740481C1C}">
                <a14:useLocalDpi xmlns:a14="http://schemas.microsoft.com/office/drawing/2010/main" val="0"/>
              </a:ext>
            </a:extLst>
          </a:blip>
          <a:srcRect l="51917" t="46667" r="11083" b="40296"/>
          <a:stretch/>
        </p:blipFill>
        <p:spPr>
          <a:xfrm>
            <a:off x="982920" y="2865120"/>
            <a:ext cx="6446580" cy="127770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2">
                                            <p:txEl>
                                              <p:pRg st="0" end="0"/>
                                            </p:txEl>
                                          </p:spTgt>
                                        </p:tgtEl>
                                        <p:attrNameLst>
                                          <p:attrName>style.visibility</p:attrName>
                                        </p:attrNameLst>
                                      </p:cBhvr>
                                      <p:to>
                                        <p:strVal val="visible"/>
                                      </p:to>
                                    </p:set>
                                    <p:animEffect transition="in" filter="wipe(down)">
                                      <p:cBhvr>
                                        <p:cTn id="7" dur="500"/>
                                        <p:tgtEl>
                                          <p:spTgt spid="122">
                                            <p:txEl>
                                              <p:pRg st="0" end="0"/>
                                            </p:txEl>
                                          </p:spTgt>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23">
                                            <p:txEl>
                                              <p:pRg st="0" end="0"/>
                                            </p:txEl>
                                          </p:spTgt>
                                        </p:tgtEl>
                                        <p:attrNameLst>
                                          <p:attrName>style.visibility</p:attrName>
                                        </p:attrNameLst>
                                      </p:cBhvr>
                                      <p:to>
                                        <p:strVal val="visible"/>
                                      </p:to>
                                    </p:set>
                                    <p:animEffect transition="in" filter="wipe(down)">
                                      <p:cBhvr>
                                        <p:cTn id="10" dur="500"/>
                                        <p:tgtEl>
                                          <p:spTgt spid="12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animEffect transition="in" filter="wipe(down)">
                                      <p:cBhvr>
                                        <p:cTn id="15" dur="500"/>
                                        <p:tgtEl>
                                          <p:spTgt spid="8">
                                            <p:txEl>
                                              <p:pRg st="0" end="0"/>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build="p"/>
      <p:bldP spid="123" grpId="0" build="p"/>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rgbClr val="7DFFB1"/>
            </a:gs>
            <a:gs pos="12000">
              <a:srgbClr val="00AAC6"/>
            </a:gs>
            <a:gs pos="51000">
              <a:srgbClr val="0037B3"/>
            </a:gs>
          </a:gsLst>
          <a:lin ang="13500032" scaled="0"/>
        </a:gradFill>
        <a:effectLst/>
      </p:bgPr>
    </p:bg>
    <p:spTree>
      <p:nvGrpSpPr>
        <p:cNvPr id="1" name="Shape 129"/>
        <p:cNvGrpSpPr/>
        <p:nvPr/>
      </p:nvGrpSpPr>
      <p:grpSpPr>
        <a:xfrm>
          <a:off x="0" y="0"/>
          <a:ext cx="0" cy="0"/>
          <a:chOff x="0" y="0"/>
          <a:chExt cx="0" cy="0"/>
        </a:xfrm>
      </p:grpSpPr>
      <p:sp>
        <p:nvSpPr>
          <p:cNvPr id="130" name="Google Shape;130;p20"/>
          <p:cNvSpPr txBox="1">
            <a:spLocks noGrp="1"/>
          </p:cNvSpPr>
          <p:nvPr>
            <p:ph type="title"/>
          </p:nvPr>
        </p:nvSpPr>
        <p:spPr>
          <a:xfrm>
            <a:off x="2178074" y="1011129"/>
            <a:ext cx="1217490" cy="37143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2000" b="0" dirty="0" smtClean="0"/>
              <a:t>H</a:t>
            </a:r>
            <a:r>
              <a:rPr lang="en" sz="2000" b="0" dirty="0" smtClean="0"/>
              <a:t>owever </a:t>
            </a:r>
            <a:endParaRPr sz="2000" b="0" dirty="0"/>
          </a:p>
        </p:txBody>
      </p:sp>
      <p:sp>
        <p:nvSpPr>
          <p:cNvPr id="131" name="Google Shape;131;p20"/>
          <p:cNvSpPr txBox="1">
            <a:spLocks noGrp="1"/>
          </p:cNvSpPr>
          <p:nvPr>
            <p:ph type="body" idx="1"/>
          </p:nvPr>
        </p:nvSpPr>
        <p:spPr>
          <a:xfrm>
            <a:off x="239640" y="247650"/>
            <a:ext cx="5094360" cy="933450"/>
          </a:xfrm>
          <a:prstGeom prst="rect">
            <a:avLst/>
          </a:prstGeom>
        </p:spPr>
        <p:txBody>
          <a:bodyPr spcFirstLastPara="1" wrap="square" lIns="0" tIns="0" rIns="0" bIns="0" anchor="t" anchorCtr="0">
            <a:noAutofit/>
          </a:bodyPr>
          <a:lstStyle/>
          <a:p>
            <a:pPr marL="0" lvl="0" indent="0" algn="ctr">
              <a:buNone/>
            </a:pPr>
            <a:r>
              <a:rPr lang="en-US" sz="2000" dirty="0"/>
              <a:t>Effective quantization reduces </a:t>
            </a:r>
            <a:r>
              <a:rPr lang="en-US" sz="2000" b="1" dirty="0">
                <a:solidFill>
                  <a:schemeClr val="tx1"/>
                </a:solidFill>
              </a:rPr>
              <a:t>memory footprint</a:t>
            </a:r>
            <a:r>
              <a:rPr lang="en-US" sz="2000" dirty="0">
                <a:solidFill>
                  <a:schemeClr val="tx1"/>
                </a:solidFill>
              </a:rPr>
              <a:t> </a:t>
            </a:r>
            <a:r>
              <a:rPr lang="en-US" sz="2000" dirty="0"/>
              <a:t>and improves </a:t>
            </a:r>
            <a:r>
              <a:rPr lang="en-US" sz="2000" b="1" dirty="0">
                <a:solidFill>
                  <a:schemeClr val="tx1"/>
                </a:solidFill>
              </a:rPr>
              <a:t>inference speed </a:t>
            </a:r>
            <a:endParaRPr lang="en-US" sz="2000" dirty="0"/>
          </a:p>
        </p:txBody>
      </p:sp>
      <p:pic>
        <p:nvPicPr>
          <p:cNvPr id="132" name="Google Shape;132;p20"/>
          <p:cNvPicPr preferRelativeResize="0"/>
          <p:nvPr/>
        </p:nvPicPr>
        <p:blipFill>
          <a:blip r:embed="rId3">
            <a:extLst>
              <a:ext uri="{28A0092B-C50C-407E-A947-70E740481C1C}">
                <a14:useLocalDpi xmlns:a14="http://schemas.microsoft.com/office/drawing/2010/main" val="0"/>
              </a:ext>
            </a:extLst>
          </a:blip>
          <a:stretch>
            <a:fillRect/>
          </a:stretch>
        </p:blipFill>
        <p:spPr>
          <a:xfrm>
            <a:off x="5233230" y="774366"/>
            <a:ext cx="3682170" cy="3046520"/>
          </a:xfrm>
          <a:prstGeom prst="heptagon">
            <a:avLst>
              <a:gd name="hf" fmla="val 102572"/>
              <a:gd name="vf" fmla="val 105210"/>
            </a:avLst>
          </a:prstGeom>
          <a:noFill/>
          <a:ln>
            <a:noFill/>
          </a:ln>
        </p:spPr>
      </p:pic>
      <p:sp>
        <p:nvSpPr>
          <p:cNvPr id="133" name="Google Shape;133;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12</a:t>
            </a:fld>
            <a:endParaRPr/>
          </a:p>
        </p:txBody>
      </p:sp>
      <p:sp>
        <p:nvSpPr>
          <p:cNvPr id="7" name="Google Shape;131;p20"/>
          <p:cNvSpPr txBox="1">
            <a:spLocks/>
          </p:cNvSpPr>
          <p:nvPr/>
        </p:nvSpPr>
        <p:spPr>
          <a:xfrm>
            <a:off x="85530" y="1582439"/>
            <a:ext cx="5147700" cy="93345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7DFFB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9pPr>
          </a:lstStyle>
          <a:p>
            <a:pPr marL="0" indent="0" algn="ctr">
              <a:buNone/>
            </a:pPr>
            <a:r>
              <a:rPr lang="en-US" sz="2000" dirty="0" smtClean="0"/>
              <a:t>This usually comes at the cost </a:t>
            </a:r>
            <a:r>
              <a:rPr lang="en-US" sz="2000" b="1" dirty="0" smtClean="0">
                <a:solidFill>
                  <a:schemeClr val="tx1"/>
                </a:solidFill>
              </a:rPr>
              <a:t>of lower performance</a:t>
            </a:r>
            <a:r>
              <a:rPr lang="en-US" sz="2000" dirty="0" smtClean="0"/>
              <a:t> of the neural network on its desired task. </a:t>
            </a:r>
            <a:endParaRPr lang="en-US" sz="2000" dirty="0"/>
          </a:p>
        </p:txBody>
      </p:sp>
      <p:sp>
        <p:nvSpPr>
          <p:cNvPr id="8" name="Google Shape;130;p20"/>
          <p:cNvSpPr txBox="1">
            <a:spLocks/>
          </p:cNvSpPr>
          <p:nvPr/>
        </p:nvSpPr>
        <p:spPr>
          <a:xfrm>
            <a:off x="2445202" y="2715769"/>
            <a:ext cx="683235" cy="37143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r>
              <a:rPr lang="en-US" sz="2000" b="0" dirty="0" smtClean="0"/>
              <a:t>Thus</a:t>
            </a:r>
            <a:endParaRPr lang="en-US" sz="2000" b="0" dirty="0"/>
          </a:p>
        </p:txBody>
      </p:sp>
      <p:sp>
        <p:nvSpPr>
          <p:cNvPr id="10" name="Google Shape;131;p20"/>
          <p:cNvSpPr txBox="1">
            <a:spLocks/>
          </p:cNvSpPr>
          <p:nvPr/>
        </p:nvSpPr>
        <p:spPr>
          <a:xfrm>
            <a:off x="239640" y="3250739"/>
            <a:ext cx="5147700" cy="1874758"/>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7DFFB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9pPr>
          </a:lstStyle>
          <a:p>
            <a:pPr marL="0" indent="0" algn="ctr">
              <a:buNone/>
            </a:pPr>
            <a:r>
              <a:rPr lang="en-US" sz="2000" dirty="0"/>
              <a:t>Trade-offs between task performance, memory usage, and computational efficiency are addressed by treating quantizer bit-width search as a </a:t>
            </a:r>
            <a:r>
              <a:rPr lang="en-US" sz="2000" b="1" dirty="0">
                <a:solidFill>
                  <a:schemeClr val="tx1"/>
                </a:solidFill>
              </a:rPr>
              <a:t>multi-objective problem.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nodeType="withEffect">
                                  <p:stCondLst>
                                    <p:cond delay="0"/>
                                  </p:stCondLst>
                                  <p:childTnLst>
                                    <p:set>
                                      <p:cBhvr>
                                        <p:cTn id="24" dur="1" fill="hold">
                                          <p:stCondLst>
                                            <p:cond delay="0"/>
                                          </p:stCondLst>
                                        </p:cTn>
                                        <p:tgtEl>
                                          <p:spTgt spid="132"/>
                                        </p:tgtEl>
                                        <p:attrNameLst>
                                          <p:attrName>style.visibility</p:attrName>
                                        </p:attrNameLst>
                                      </p:cBhvr>
                                      <p:to>
                                        <p:strVal val="visible"/>
                                      </p:to>
                                    </p:set>
                                    <p:animEffect transition="in" filter="wipe(down)">
                                      <p:cBhvr>
                                        <p:cTn id="25" dur="5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7" grpId="0"/>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9AB4"/>
            </a:gs>
            <a:gs pos="55000">
              <a:srgbClr val="0037B3"/>
            </a:gs>
          </a:gsLst>
          <a:lin ang="13500032" scaled="0"/>
        </a:gradFill>
        <a:effectLst/>
      </p:bgPr>
    </p:bg>
    <p:spTree>
      <p:nvGrpSpPr>
        <p:cNvPr id="1" name="Shape 143"/>
        <p:cNvGrpSpPr/>
        <p:nvPr/>
      </p:nvGrpSpPr>
      <p:grpSpPr>
        <a:xfrm>
          <a:off x="0" y="0"/>
          <a:ext cx="0" cy="0"/>
          <a:chOff x="0" y="0"/>
          <a:chExt cx="0" cy="0"/>
        </a:xfrm>
      </p:grpSpPr>
      <p:sp>
        <p:nvSpPr>
          <p:cNvPr id="145" name="Google Shape;145;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2" name="תמונה 1"/>
          <p:cNvPicPr>
            <a:picLocks noChangeAspect="1"/>
          </p:cNvPicPr>
          <p:nvPr/>
        </p:nvPicPr>
        <p:blipFill rotWithShape="1">
          <a:blip r:embed="rId3">
            <a:extLst>
              <a:ext uri="{28A0092B-C50C-407E-A947-70E740481C1C}">
                <a14:useLocalDpi xmlns:a14="http://schemas.microsoft.com/office/drawing/2010/main" val="0"/>
              </a:ext>
            </a:extLst>
          </a:blip>
          <a:srcRect l="43606" t="-741" r="-582" b="13630"/>
          <a:stretch/>
        </p:blipFill>
        <p:spPr>
          <a:xfrm>
            <a:off x="4046220" y="122560"/>
            <a:ext cx="3969544" cy="4763131"/>
          </a:xfrm>
          <a:prstGeom prst="rect">
            <a:avLst/>
          </a:prstGeom>
        </p:spPr>
      </p:pic>
      <p:sp>
        <p:nvSpPr>
          <p:cNvPr id="42" name="Google Shape;121;p19"/>
          <p:cNvSpPr txBox="1">
            <a:spLocks/>
          </p:cNvSpPr>
          <p:nvPr/>
        </p:nvSpPr>
        <p:spPr>
          <a:xfrm>
            <a:off x="411480" y="1658305"/>
            <a:ext cx="3238500" cy="84582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pPr algn="ctr"/>
            <a:r>
              <a:rPr lang="en-US" sz="2000" dirty="0"/>
              <a:t>Algorithm 1 Generalized NEMO Algorithm</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gradFill>
          <a:gsLst>
            <a:gs pos="0">
              <a:srgbClr val="00AAC6"/>
            </a:gs>
            <a:gs pos="21000">
              <a:srgbClr val="0037B3"/>
            </a:gs>
          </a:gsLst>
          <a:lin ang="13500032" scaled="0"/>
        </a:gradFill>
        <a:effectLst/>
      </p:bgPr>
    </p:bg>
    <p:spTree>
      <p:nvGrpSpPr>
        <p:cNvPr id="1" name="Shape 207"/>
        <p:cNvGrpSpPr/>
        <p:nvPr/>
      </p:nvGrpSpPr>
      <p:grpSpPr>
        <a:xfrm>
          <a:off x="0" y="0"/>
          <a:ext cx="0" cy="0"/>
          <a:chOff x="0" y="0"/>
          <a:chExt cx="0" cy="0"/>
        </a:xfrm>
      </p:grpSpPr>
      <p:sp>
        <p:nvSpPr>
          <p:cNvPr id="210" name="Google Shape;210;p2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208" y="2339271"/>
            <a:ext cx="8585355" cy="1950789"/>
          </a:xfrm>
          <a:prstGeom prst="rect">
            <a:avLst/>
          </a:prstGeom>
        </p:spPr>
      </p:pic>
      <p:sp>
        <p:nvSpPr>
          <p:cNvPr id="6" name="Google Shape;144;p22"/>
          <p:cNvSpPr txBox="1">
            <a:spLocks/>
          </p:cNvSpPr>
          <p:nvPr/>
        </p:nvSpPr>
        <p:spPr>
          <a:xfrm>
            <a:off x="270208" y="152400"/>
            <a:ext cx="7650480" cy="184404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dirty="0" smtClean="0">
                <a:solidFill>
                  <a:schemeClr val="bg1"/>
                </a:solidFill>
              </a:rPr>
              <a:t>This algorithm represents the iterative process of evolution, where individuals are selected, mutated, and crossed over to create new offspring. The utility and allocation methods help manage the different species, and the ranking method guides the selection of individuals for the next generation. The process continues until the stopping criteria are met.</a:t>
            </a:r>
            <a:endParaRPr lang="en-US" sz="105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289560" y="419100"/>
            <a:ext cx="3924300" cy="868680"/>
          </a:xfrm>
          <a:prstGeom prst="rect">
            <a:avLst/>
          </a:prstGeom>
        </p:spPr>
        <p:txBody>
          <a:bodyPr spcFirstLastPara="1" wrap="square" lIns="0" tIns="0" rIns="0" bIns="0" anchor="b" anchorCtr="0">
            <a:noAutofit/>
          </a:bodyPr>
          <a:lstStyle/>
          <a:p>
            <a:r>
              <a:rPr lang="en-US" sz="2400" dirty="0" smtClean="0">
                <a:solidFill>
                  <a:schemeClr val="bg1"/>
                </a:solidFill>
              </a:rPr>
              <a:t>Search species</a:t>
            </a:r>
            <a:r>
              <a:rPr lang="en-US" sz="2400" b="0" dirty="0" smtClean="0"/>
              <a:t>:</a:t>
            </a:r>
            <a:br>
              <a:rPr lang="en-US" sz="2400" b="0" dirty="0" smtClean="0"/>
            </a:br>
            <a:r>
              <a:rPr lang="en-US" sz="2400" b="0" dirty="0"/>
              <a:t/>
            </a:r>
            <a:br>
              <a:rPr lang="en-US" sz="2400" b="0" dirty="0"/>
            </a:br>
            <a:endParaRPr lang="en-US" sz="2400" b="0" dirty="0"/>
          </a:p>
        </p:txBody>
      </p:sp>
      <p:sp>
        <p:nvSpPr>
          <p:cNvPr id="189" name="Google Shape;18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15</a:t>
            </a:fld>
            <a:endParaRPr/>
          </a:p>
        </p:txBody>
      </p:sp>
      <p:sp>
        <p:nvSpPr>
          <p:cNvPr id="5" name="Google Shape;187;p23"/>
          <p:cNvSpPr txBox="1">
            <a:spLocks/>
          </p:cNvSpPr>
          <p:nvPr/>
        </p:nvSpPr>
        <p:spPr>
          <a:xfrm>
            <a:off x="403860" y="1188482"/>
            <a:ext cx="7757160" cy="74295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pPr marL="285750" indent="-285750">
              <a:buFont typeface="Arial" panose="020B0604020202020204" pitchFamily="34" charset="0"/>
              <a:buChar char="•"/>
            </a:pPr>
            <a:r>
              <a:rPr lang="en-US" sz="1600" b="0" dirty="0" smtClean="0"/>
              <a:t/>
            </a:r>
            <a:br>
              <a:rPr lang="en-US" sz="1600" b="0" dirty="0" smtClean="0"/>
            </a:br>
            <a:r>
              <a:rPr lang="en-US" sz="1600" dirty="0" smtClean="0"/>
              <a:t>Continuous Direct Search</a:t>
            </a:r>
            <a:r>
              <a:rPr lang="en-US" sz="1600" b="0" dirty="0" smtClean="0"/>
              <a:t>: Explores a range of bit-width precision.</a:t>
            </a:r>
            <a:br>
              <a:rPr lang="en-US" sz="1600" b="0" dirty="0" smtClean="0"/>
            </a:br>
            <a:r>
              <a:rPr lang="en-US" sz="1600" b="0" dirty="0" smtClean="0"/>
              <a:t/>
            </a:r>
            <a:br>
              <a:rPr lang="en-US" sz="1600" b="0" dirty="0" smtClean="0"/>
            </a:br>
            <a:endParaRPr lang="en-US" sz="1600" b="0" dirty="0"/>
          </a:p>
        </p:txBody>
      </p:sp>
      <p:sp>
        <p:nvSpPr>
          <p:cNvPr id="6" name="Google Shape;187;p23"/>
          <p:cNvSpPr txBox="1">
            <a:spLocks/>
          </p:cNvSpPr>
          <p:nvPr/>
        </p:nvSpPr>
        <p:spPr>
          <a:xfrm>
            <a:off x="403860" y="1490663"/>
            <a:ext cx="8161020" cy="7620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pPr marL="285750" indent="-285750">
              <a:buFont typeface="Arial" panose="020B0604020202020204" pitchFamily="34" charset="0"/>
              <a:buChar char="•"/>
            </a:pPr>
            <a:r>
              <a:rPr lang="en-US" sz="1600" b="0" dirty="0" smtClean="0"/>
              <a:t/>
            </a:r>
            <a:br>
              <a:rPr lang="en-US" sz="1600" b="0" dirty="0" smtClean="0"/>
            </a:br>
            <a:r>
              <a:rPr lang="en-US" sz="1600" dirty="0" smtClean="0"/>
              <a:t>Floor-Rounding Direct Search</a:t>
            </a:r>
            <a:r>
              <a:rPr lang="en-US" sz="1600" b="0" dirty="0" smtClean="0"/>
              <a:t>: Chooses integer bit-widths biased towards lower values.</a:t>
            </a:r>
            <a:br>
              <a:rPr lang="en-US" sz="1600" b="0" dirty="0" smtClean="0"/>
            </a:br>
            <a:endParaRPr lang="en-US" sz="1600" b="0" dirty="0"/>
          </a:p>
        </p:txBody>
      </p:sp>
      <p:sp>
        <p:nvSpPr>
          <p:cNvPr id="7" name="Google Shape;187;p23"/>
          <p:cNvSpPr txBox="1">
            <a:spLocks/>
          </p:cNvSpPr>
          <p:nvPr/>
        </p:nvSpPr>
        <p:spPr>
          <a:xfrm>
            <a:off x="403860" y="2057162"/>
            <a:ext cx="8313420" cy="94297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pPr marL="285750" indent="-285750">
              <a:buFont typeface="Arial" panose="020B0604020202020204" pitchFamily="34" charset="0"/>
              <a:buChar char="•"/>
            </a:pPr>
            <a:r>
              <a:rPr lang="en-US" sz="1600" dirty="0" smtClean="0"/>
              <a:t>Sequential Graph - GCN</a:t>
            </a:r>
            <a:r>
              <a:rPr lang="en-US" sz="1600" b="0" dirty="0" smtClean="0"/>
              <a:t>: Optimizes graph neural networks using specialized techniques.</a:t>
            </a:r>
            <a:br>
              <a:rPr lang="en-US" sz="1600" b="0" dirty="0" smtClean="0"/>
            </a:br>
            <a:r>
              <a:rPr lang="en-US" sz="1600" b="0" dirty="0" smtClean="0"/>
              <a:t/>
            </a:r>
            <a:br>
              <a:rPr lang="en-US" sz="1600" b="0" dirty="0" smtClean="0"/>
            </a:br>
            <a:endParaRPr lang="en-US" sz="1600" b="0" dirty="0"/>
          </a:p>
        </p:txBody>
      </p:sp>
      <p:sp>
        <p:nvSpPr>
          <p:cNvPr id="8" name="Google Shape;187;p23"/>
          <p:cNvSpPr txBox="1">
            <a:spLocks/>
          </p:cNvSpPr>
          <p:nvPr/>
        </p:nvSpPr>
        <p:spPr>
          <a:xfrm>
            <a:off x="605790" y="3566636"/>
            <a:ext cx="7757160" cy="34504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r>
              <a:rPr lang="en-US" sz="1600" dirty="0" smtClean="0">
                <a:solidFill>
                  <a:schemeClr val="bg1"/>
                </a:solidFill>
              </a:rPr>
              <a:t/>
            </a:r>
            <a:br>
              <a:rPr lang="en-US" sz="1600" dirty="0" smtClean="0">
                <a:solidFill>
                  <a:schemeClr val="bg1"/>
                </a:solidFill>
              </a:rPr>
            </a:br>
            <a:r>
              <a:rPr lang="en-US" sz="1600" dirty="0" smtClean="0">
                <a:solidFill>
                  <a:schemeClr val="bg1"/>
                </a:solidFill>
              </a:rPr>
              <a:t>Each species has its own search strategy for optimizing neural network configurations.</a:t>
            </a:r>
            <a:endParaRPr lang="en-US" sz="1600" dirty="0">
              <a:solidFill>
                <a:schemeClr val="bg1"/>
              </a:solidFill>
            </a:endParaRPr>
          </a:p>
        </p:txBody>
      </p:sp>
      <p:sp>
        <p:nvSpPr>
          <p:cNvPr id="9" name="Google Shape;187;p23"/>
          <p:cNvSpPr txBox="1">
            <a:spLocks/>
          </p:cNvSpPr>
          <p:nvPr/>
        </p:nvSpPr>
        <p:spPr>
          <a:xfrm>
            <a:off x="403860" y="2334801"/>
            <a:ext cx="8313420" cy="94297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pPr marL="285750" indent="-285750">
              <a:buFont typeface="Arial" panose="020B0604020202020204" pitchFamily="34" charset="0"/>
              <a:buChar char="•"/>
            </a:pPr>
            <a:r>
              <a:rPr lang="en-US" sz="1600" dirty="0"/>
              <a:t>Modified Graph U-Net</a:t>
            </a:r>
            <a:r>
              <a:rPr lang="en-US" sz="1600" b="0" dirty="0"/>
              <a:t> </a:t>
            </a:r>
            <a:r>
              <a:rPr lang="en-US" sz="1600" b="0" dirty="0" smtClean="0"/>
              <a:t>:with </a:t>
            </a:r>
            <a:r>
              <a:rPr lang="en-US" sz="1600" b="0" dirty="0"/>
              <a:t>graph-attention layers for sequential graph processing, utilizing SSNE for mutation and crossover based on GNN logits.</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0DA6BB"/>
            </a:gs>
            <a:gs pos="100000">
              <a:srgbClr val="00AAC6"/>
            </a:gs>
            <a:gs pos="100000">
              <a:srgbClr val="0037B3"/>
            </a:gs>
          </a:gsLst>
          <a:lin ang="13500032" scaled="0"/>
        </a:gradFill>
        <a:effectLst/>
      </p:bgPr>
    </p:bg>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358140" y="182880"/>
            <a:ext cx="3924300" cy="868680"/>
          </a:xfrm>
          <a:prstGeom prst="rect">
            <a:avLst/>
          </a:prstGeom>
        </p:spPr>
        <p:txBody>
          <a:bodyPr spcFirstLastPara="1" wrap="square" lIns="0" tIns="0" rIns="0" bIns="0" anchor="b" anchorCtr="0">
            <a:noAutofit/>
          </a:bodyPr>
          <a:lstStyle/>
          <a:p>
            <a:r>
              <a:rPr lang="en-US" sz="2400" dirty="0"/>
              <a:t>EXPERIMENTS &amp; RESULTS</a:t>
            </a:r>
            <a:endParaRPr lang="en-US" sz="2400" b="0" dirty="0"/>
          </a:p>
        </p:txBody>
      </p:sp>
      <p:sp>
        <p:nvSpPr>
          <p:cNvPr id="189" name="Google Shape;18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5" name="Google Shape;187;p23"/>
          <p:cNvSpPr txBox="1">
            <a:spLocks/>
          </p:cNvSpPr>
          <p:nvPr/>
        </p:nvSpPr>
        <p:spPr>
          <a:xfrm>
            <a:off x="358140" y="769620"/>
            <a:ext cx="7315200" cy="1337072"/>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r>
              <a:rPr lang="en-US" sz="1800" b="0" dirty="0"/>
              <a:t>In our experiments, we use </a:t>
            </a:r>
            <a:r>
              <a:rPr lang="en-US" sz="1800" dirty="0"/>
              <a:t>different ImageNet </a:t>
            </a:r>
            <a:r>
              <a:rPr lang="en-US" sz="1800" dirty="0" smtClean="0"/>
              <a:t>workloads</a:t>
            </a:r>
          </a:p>
          <a:p>
            <a:r>
              <a:rPr lang="en-US" sz="1800" dirty="0" smtClean="0"/>
              <a:t> </a:t>
            </a:r>
            <a:r>
              <a:rPr lang="en-US" sz="1800" dirty="0">
                <a:solidFill>
                  <a:schemeClr val="tx1"/>
                </a:solidFill>
              </a:rPr>
              <a:t>(MobileNet-V2, ResNet50, ResNeXt-101-32x8d</a:t>
            </a:r>
            <a:r>
              <a:rPr lang="en-US" sz="1800" dirty="0" smtClean="0">
                <a:solidFill>
                  <a:schemeClr val="tx1"/>
                </a:solidFill>
              </a:rPr>
              <a:t>) </a:t>
            </a:r>
          </a:p>
          <a:p>
            <a:r>
              <a:rPr lang="en-US" sz="1800" b="0" dirty="0" smtClean="0"/>
              <a:t>with </a:t>
            </a:r>
            <a:r>
              <a:rPr lang="en-US" sz="1800" b="0" dirty="0"/>
              <a:t>pre-trained models from Torch Vision. </a:t>
            </a:r>
            <a:endParaRPr lang="en-US" sz="1800" dirty="0" smtClean="0">
              <a:solidFill>
                <a:schemeClr val="tx1"/>
              </a:solidFill>
            </a:endParaRPr>
          </a:p>
          <a:p>
            <a:endParaRPr lang="en-US" sz="1000" b="0" dirty="0"/>
          </a:p>
        </p:txBody>
      </p:sp>
      <p:sp>
        <p:nvSpPr>
          <p:cNvPr id="10" name="Google Shape;187;p23"/>
          <p:cNvSpPr txBox="1">
            <a:spLocks/>
          </p:cNvSpPr>
          <p:nvPr/>
        </p:nvSpPr>
        <p:spPr>
          <a:xfrm>
            <a:off x="358140" y="2000488"/>
            <a:ext cx="7315200" cy="692944"/>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r>
              <a:rPr lang="en-US" sz="1800" b="0" dirty="0" smtClean="0"/>
              <a:t>We </a:t>
            </a:r>
            <a:r>
              <a:rPr lang="en-US" sz="1800" b="0" dirty="0"/>
              <a:t>apply </a:t>
            </a:r>
            <a:r>
              <a:rPr lang="en-US" sz="1800" dirty="0">
                <a:solidFill>
                  <a:schemeClr val="tx1"/>
                </a:solidFill>
              </a:rPr>
              <a:t>NNCF</a:t>
            </a:r>
            <a:r>
              <a:rPr lang="en-US" sz="1800" b="0" dirty="0"/>
              <a:t> for automatic quantization layer insertion, specifically using </a:t>
            </a:r>
            <a:r>
              <a:rPr lang="en-US" sz="1800" dirty="0">
                <a:solidFill>
                  <a:schemeClr val="tx1"/>
                </a:solidFill>
              </a:rPr>
              <a:t>asymmetric affine quantization</a:t>
            </a:r>
            <a:r>
              <a:rPr lang="en-US" sz="1800" b="0" dirty="0"/>
              <a:t>. </a:t>
            </a:r>
            <a:endParaRPr lang="en-US" sz="1000" b="0" dirty="0"/>
          </a:p>
        </p:txBody>
      </p:sp>
      <p:sp>
        <p:nvSpPr>
          <p:cNvPr id="11" name="Google Shape;187;p23"/>
          <p:cNvSpPr txBox="1">
            <a:spLocks/>
          </p:cNvSpPr>
          <p:nvPr/>
        </p:nvSpPr>
        <p:spPr>
          <a:xfrm>
            <a:off x="358140" y="2801600"/>
            <a:ext cx="7536180" cy="1172528"/>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r>
              <a:rPr lang="en-US" sz="1800" b="0" dirty="0" smtClean="0"/>
              <a:t>We </a:t>
            </a:r>
            <a:r>
              <a:rPr lang="en-US" sz="1800" b="0" dirty="0"/>
              <a:t>extract NNCF representation attributes as graph features and perform </a:t>
            </a:r>
            <a:r>
              <a:rPr lang="en-US" sz="1800" dirty="0">
                <a:solidFill>
                  <a:schemeClr val="tx1"/>
                </a:solidFill>
              </a:rPr>
              <a:t>multi-objective optimization using NEMO</a:t>
            </a:r>
            <a:r>
              <a:rPr lang="en-US" sz="1800" b="0" dirty="0"/>
              <a:t>. Our objectives include </a:t>
            </a:r>
            <a:r>
              <a:rPr lang="en-US" sz="1800" dirty="0">
                <a:solidFill>
                  <a:schemeClr val="tx1"/>
                </a:solidFill>
              </a:rPr>
              <a:t>maximizing task performance</a:t>
            </a:r>
            <a:r>
              <a:rPr lang="en-US" sz="1800" b="0" dirty="0"/>
              <a:t> (Top5 Accuracy), </a:t>
            </a:r>
            <a:r>
              <a:rPr lang="en-US" sz="1800" dirty="0">
                <a:solidFill>
                  <a:schemeClr val="tx1"/>
                </a:solidFill>
              </a:rPr>
              <a:t>minimizing memory compression</a:t>
            </a:r>
            <a:r>
              <a:rPr lang="en-US" sz="1800" b="0" dirty="0"/>
              <a:t> (Model-Ratio), and </a:t>
            </a:r>
            <a:r>
              <a:rPr lang="en-US" sz="1800" dirty="0">
                <a:solidFill>
                  <a:schemeClr val="tx1"/>
                </a:solidFill>
              </a:rPr>
              <a:t>minimizing compute compression</a:t>
            </a:r>
            <a:r>
              <a:rPr lang="en-US" sz="1800" b="0" dirty="0"/>
              <a:t> (Bit-Operation Ratio). </a:t>
            </a:r>
            <a:endParaRPr lang="en-US" sz="1000" b="0" dirty="0"/>
          </a:p>
        </p:txBody>
      </p:sp>
      <p:sp>
        <p:nvSpPr>
          <p:cNvPr id="12" name="Google Shape;187;p23"/>
          <p:cNvSpPr txBox="1">
            <a:spLocks/>
          </p:cNvSpPr>
          <p:nvPr/>
        </p:nvSpPr>
        <p:spPr>
          <a:xfrm>
            <a:off x="358140" y="4080334"/>
            <a:ext cx="7315200" cy="669517"/>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r>
              <a:rPr lang="en-US" sz="1800" b="0" dirty="0" smtClean="0"/>
              <a:t>We </a:t>
            </a:r>
            <a:r>
              <a:rPr lang="en-US" sz="1800" b="0" dirty="0"/>
              <a:t>evaluate on a subset of the </a:t>
            </a:r>
            <a:r>
              <a:rPr lang="en-US" sz="1800" dirty="0">
                <a:solidFill>
                  <a:schemeClr val="tx1"/>
                </a:solidFill>
              </a:rPr>
              <a:t>ImageNet training data </a:t>
            </a:r>
            <a:r>
              <a:rPr lang="en-US" sz="1800" b="0" dirty="0"/>
              <a:t>for faster evaluations and report results in Top1 accuracy.</a:t>
            </a:r>
            <a:endParaRPr lang="en-US" sz="1000" b="0" dirty="0"/>
          </a:p>
        </p:txBody>
      </p:sp>
    </p:spTree>
    <p:extLst>
      <p:ext uri="{BB962C8B-B14F-4D97-AF65-F5344CB8AC3E}">
        <p14:creationId xmlns:p14="http://schemas.microsoft.com/office/powerpoint/2010/main" val="3102106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down)">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down)">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2000">
              <a:srgbClr val="00AAC6"/>
            </a:gs>
            <a:gs pos="99000">
              <a:srgbClr val="0037B3"/>
            </a:gs>
          </a:gsLst>
          <a:lin ang="13500032" scaled="0"/>
        </a:gradFill>
        <a:effectLst/>
      </p:bgPr>
    </p:bg>
    <p:spTree>
      <p:nvGrpSpPr>
        <p:cNvPr id="1" name="Shape 186"/>
        <p:cNvGrpSpPr/>
        <p:nvPr/>
      </p:nvGrpSpPr>
      <p:grpSpPr>
        <a:xfrm>
          <a:off x="0" y="0"/>
          <a:ext cx="0" cy="0"/>
          <a:chOff x="0" y="0"/>
          <a:chExt cx="0" cy="0"/>
        </a:xfrm>
      </p:grpSpPr>
      <p:sp>
        <p:nvSpPr>
          <p:cNvPr id="189" name="Google Shape;18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17</a:t>
            </a:fld>
            <a:endParaRPr/>
          </a:p>
        </p:txBody>
      </p:sp>
      <p:sp>
        <p:nvSpPr>
          <p:cNvPr id="8" name="Google Shape;187;p23"/>
          <p:cNvSpPr txBox="1">
            <a:spLocks/>
          </p:cNvSpPr>
          <p:nvPr/>
        </p:nvSpPr>
        <p:spPr>
          <a:xfrm>
            <a:off x="335280" y="1112520"/>
            <a:ext cx="7757160" cy="353568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r>
              <a:rPr lang="en-US" sz="1600" b="0" dirty="0" smtClean="0"/>
              <a:t>Experiments were </a:t>
            </a:r>
            <a:r>
              <a:rPr lang="en-US" sz="1600" dirty="0" smtClean="0">
                <a:solidFill>
                  <a:schemeClr val="tx1"/>
                </a:solidFill>
              </a:rPr>
              <a:t>conducted on </a:t>
            </a:r>
            <a:r>
              <a:rPr lang="en-US" sz="1600" dirty="0">
                <a:solidFill>
                  <a:schemeClr val="tx1"/>
                </a:solidFill>
              </a:rPr>
              <a:t>different models using the ImageNet dataset</a:t>
            </a:r>
            <a:r>
              <a:rPr lang="en-US" sz="1600" b="0" dirty="0"/>
              <a:t>. </a:t>
            </a:r>
            <a:r>
              <a:rPr lang="en-US" sz="1600" b="0" dirty="0" smtClean="0"/>
              <a:t>quantized </a:t>
            </a:r>
            <a:r>
              <a:rPr lang="en-US" sz="1600" b="0" dirty="0"/>
              <a:t>the models to </a:t>
            </a:r>
            <a:r>
              <a:rPr lang="en-US" sz="1600" dirty="0">
                <a:solidFill>
                  <a:schemeClr val="tx1"/>
                </a:solidFill>
              </a:rPr>
              <a:t>reduce memory and computation requirements while maintaining performance</a:t>
            </a:r>
            <a:r>
              <a:rPr lang="en-US" sz="1600" b="0" dirty="0"/>
              <a:t>. We </a:t>
            </a:r>
            <a:r>
              <a:rPr lang="en-US" sz="1600" dirty="0">
                <a:solidFill>
                  <a:schemeClr val="tx1"/>
                </a:solidFill>
              </a:rPr>
              <a:t>observed</a:t>
            </a:r>
            <a:r>
              <a:rPr lang="en-US" sz="1600" b="0" dirty="0"/>
              <a:t> that there are specific points where </a:t>
            </a:r>
            <a:r>
              <a:rPr lang="en-US" sz="1600" dirty="0">
                <a:solidFill>
                  <a:schemeClr val="tx1"/>
                </a:solidFill>
              </a:rPr>
              <a:t>quantization significantly affects performance</a:t>
            </a:r>
            <a:r>
              <a:rPr lang="en-US" sz="1600" b="0" dirty="0"/>
              <a:t>.</a:t>
            </a:r>
            <a:endParaRPr lang="en-US" sz="900" b="0" dirty="0"/>
          </a:p>
          <a:p>
            <a:r>
              <a:rPr lang="en-US" sz="900" b="0" dirty="0"/>
              <a:t/>
            </a:r>
            <a:br>
              <a:rPr lang="en-US" sz="900" b="0" dirty="0"/>
            </a:br>
            <a:r>
              <a:rPr lang="en-US" sz="1600" b="0" dirty="0"/>
              <a:t>For memory compression, </a:t>
            </a:r>
            <a:r>
              <a:rPr lang="en-US" sz="1600" dirty="0">
                <a:solidFill>
                  <a:schemeClr val="tx1"/>
                </a:solidFill>
              </a:rPr>
              <a:t>MobileNet-V2 has a larger performance drop but uses less memory</a:t>
            </a:r>
            <a:r>
              <a:rPr lang="en-US" sz="1600" b="0" dirty="0"/>
              <a:t> compared to other models like ResNet50 and ResNeXt-101-32x8d. For compute compression, each model has a threshold where performance degrades. MobileNet-V2 has a lower threshold due to its compressed architecture.</a:t>
            </a:r>
            <a:endParaRPr lang="en-US" sz="900" b="0" dirty="0"/>
          </a:p>
          <a:p>
            <a:r>
              <a:rPr lang="en-US" sz="900" b="0" dirty="0"/>
              <a:t/>
            </a:r>
            <a:br>
              <a:rPr lang="en-US" sz="900" b="0" dirty="0"/>
            </a:br>
            <a:r>
              <a:rPr lang="en-US" sz="1600" b="0" dirty="0"/>
              <a:t>The results show that there are trade-offs between performance, memory usage, and computation. </a:t>
            </a:r>
            <a:r>
              <a:rPr lang="en-US" sz="1600" dirty="0">
                <a:solidFill>
                  <a:schemeClr val="tx1"/>
                </a:solidFill>
              </a:rPr>
              <a:t>Different models have different strengths depending on the specific needs of the application.</a:t>
            </a:r>
            <a:endParaRPr lang="en-US" sz="900" dirty="0">
              <a:solidFill>
                <a:schemeClr val="tx1"/>
              </a:solidFill>
            </a:endParaRPr>
          </a:p>
          <a:p>
            <a:r>
              <a:rPr lang="en-US" sz="900" dirty="0"/>
              <a:t/>
            </a:r>
            <a:br>
              <a:rPr lang="en-US" sz="900" dirty="0"/>
            </a:br>
            <a:endParaRPr lang="en-US" sz="900" dirty="0">
              <a:solidFill>
                <a:schemeClr val="bg1"/>
              </a:solidFill>
            </a:endParaRPr>
          </a:p>
        </p:txBody>
      </p:sp>
      <p:sp>
        <p:nvSpPr>
          <p:cNvPr id="10" name="Google Shape;187;p23"/>
          <p:cNvSpPr txBox="1">
            <a:spLocks noGrp="1"/>
          </p:cNvSpPr>
          <p:nvPr>
            <p:ph type="title"/>
          </p:nvPr>
        </p:nvSpPr>
        <p:spPr>
          <a:xfrm>
            <a:off x="358140" y="182880"/>
            <a:ext cx="4823460" cy="868680"/>
          </a:xfrm>
          <a:prstGeom prst="rect">
            <a:avLst/>
          </a:prstGeom>
        </p:spPr>
        <p:txBody>
          <a:bodyPr spcFirstLastPara="1" wrap="square" lIns="0" tIns="0" rIns="0" bIns="0" anchor="b" anchorCtr="0">
            <a:noAutofit/>
          </a:bodyPr>
          <a:lstStyle/>
          <a:p>
            <a:r>
              <a:rPr lang="en-US" sz="2400" dirty="0"/>
              <a:t>Multi-Objective Pareto Optimal Sets</a:t>
            </a:r>
            <a:endParaRPr lang="en-US" sz="2400" b="0" dirty="0"/>
          </a:p>
        </p:txBody>
      </p:sp>
    </p:spTree>
    <p:extLst>
      <p:ext uri="{BB962C8B-B14F-4D97-AF65-F5344CB8AC3E}">
        <p14:creationId xmlns:p14="http://schemas.microsoft.com/office/powerpoint/2010/main" val="29642261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gradFill>
          <a:gsLst>
            <a:gs pos="0">
              <a:srgbClr val="7DFFB1"/>
            </a:gs>
            <a:gs pos="12000">
              <a:srgbClr val="00AAC6"/>
            </a:gs>
            <a:gs pos="51000">
              <a:srgbClr val="0037B3"/>
            </a:gs>
          </a:gsLst>
          <a:lin ang="13500032" scaled="0"/>
        </a:gradFill>
        <a:effectLst/>
      </p:bgPr>
    </p:bg>
    <p:spTree>
      <p:nvGrpSpPr>
        <p:cNvPr id="1" name="Shape 87"/>
        <p:cNvGrpSpPr/>
        <p:nvPr/>
      </p:nvGrpSpPr>
      <p:grpSpPr>
        <a:xfrm>
          <a:off x="0" y="0"/>
          <a:ext cx="0" cy="0"/>
          <a:chOff x="0" y="0"/>
          <a:chExt cx="0" cy="0"/>
        </a:xfrm>
      </p:grpSpPr>
      <p:sp>
        <p:nvSpPr>
          <p:cNvPr id="89" name="Google Shape;89;p1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 name="תמונה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1757" y="115197"/>
            <a:ext cx="4683363" cy="4709675"/>
          </a:xfrm>
          <a:prstGeom prst="rect">
            <a:avLst/>
          </a:prstGeom>
        </p:spPr>
      </p:pic>
      <p:sp>
        <p:nvSpPr>
          <p:cNvPr id="5" name="Google Shape;187;p23"/>
          <p:cNvSpPr txBox="1">
            <a:spLocks/>
          </p:cNvSpPr>
          <p:nvPr/>
        </p:nvSpPr>
        <p:spPr>
          <a:xfrm>
            <a:off x="411480" y="2035694"/>
            <a:ext cx="1272540" cy="868680"/>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400" dirty="0" smtClean="0"/>
              <a:t>Multi-Objective Pareto Optimal Sets</a:t>
            </a:r>
            <a:endParaRPr lang="en-US" sz="2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gradFill>
          <a:gsLst>
            <a:gs pos="12000">
              <a:srgbClr val="00AAC6"/>
            </a:gs>
            <a:gs pos="94000">
              <a:srgbClr val="00B050"/>
            </a:gs>
          </a:gsLst>
          <a:lin ang="13500032" scaled="0"/>
        </a:gradFill>
        <a:effectLst/>
      </p:bgPr>
    </p:bg>
    <p:spTree>
      <p:nvGrpSpPr>
        <p:cNvPr id="1" name="Shape 186"/>
        <p:cNvGrpSpPr/>
        <p:nvPr/>
      </p:nvGrpSpPr>
      <p:grpSpPr>
        <a:xfrm>
          <a:off x="0" y="0"/>
          <a:ext cx="0" cy="0"/>
          <a:chOff x="0" y="0"/>
          <a:chExt cx="0" cy="0"/>
        </a:xfrm>
      </p:grpSpPr>
      <p:sp>
        <p:nvSpPr>
          <p:cNvPr id="189" name="Google Shape;189;p2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19</a:t>
            </a:fld>
            <a:endParaRPr/>
          </a:p>
        </p:txBody>
      </p:sp>
      <p:sp>
        <p:nvSpPr>
          <p:cNvPr id="10" name="Google Shape;187;p23"/>
          <p:cNvSpPr txBox="1">
            <a:spLocks noGrp="1"/>
          </p:cNvSpPr>
          <p:nvPr>
            <p:ph type="title"/>
          </p:nvPr>
        </p:nvSpPr>
        <p:spPr>
          <a:xfrm>
            <a:off x="378299" y="2012495"/>
            <a:ext cx="1764575" cy="1159329"/>
          </a:xfrm>
          <a:prstGeom prst="rect">
            <a:avLst/>
          </a:prstGeom>
        </p:spPr>
        <p:txBody>
          <a:bodyPr spcFirstLastPara="1" wrap="square" lIns="0" tIns="0" rIns="0" bIns="0" anchor="b" anchorCtr="0">
            <a:noAutofit/>
          </a:bodyPr>
          <a:lstStyle/>
          <a:p>
            <a:r>
              <a:rPr lang="en-US" sz="2400" dirty="0"/>
              <a:t>NEMO Search Analysis</a:t>
            </a:r>
            <a:endParaRPr lang="en-US" sz="2400" b="0" dirty="0"/>
          </a:p>
        </p:txBody>
      </p:sp>
      <p:pic>
        <p:nvPicPr>
          <p:cNvPr id="2" name="תמונה 1"/>
          <p:cNvPicPr>
            <a:picLocks noChangeAspect="1"/>
          </p:cNvPicPr>
          <p:nvPr/>
        </p:nvPicPr>
        <p:blipFill rotWithShape="1">
          <a:blip r:embed="rId3">
            <a:extLst>
              <a:ext uri="{28A0092B-C50C-407E-A947-70E740481C1C}">
                <a14:useLocalDpi xmlns:a14="http://schemas.microsoft.com/office/drawing/2010/main" val="0"/>
              </a:ext>
            </a:extLst>
          </a:blip>
          <a:srcRect l="50150" t="40061" r="14621" b="7825"/>
          <a:stretch/>
        </p:blipFill>
        <p:spPr>
          <a:xfrm>
            <a:off x="2245553" y="40820"/>
            <a:ext cx="6132352" cy="5102680"/>
          </a:xfrm>
          <a:prstGeom prst="rect">
            <a:avLst/>
          </a:prstGeom>
        </p:spPr>
      </p:pic>
    </p:spTree>
    <p:extLst>
      <p:ext uri="{BB962C8B-B14F-4D97-AF65-F5344CB8AC3E}">
        <p14:creationId xmlns:p14="http://schemas.microsoft.com/office/powerpoint/2010/main" val="13905815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7DFFB1"/>
            </a:gs>
            <a:gs pos="0">
              <a:srgbClr val="00AAC6"/>
            </a:gs>
            <a:gs pos="100000">
              <a:srgbClr val="0037B3"/>
            </a:gs>
            <a:gs pos="100000">
              <a:srgbClr val="00001A"/>
            </a:gs>
          </a:gsLst>
          <a:lin ang="13500032" scaled="0"/>
        </a:gradFill>
        <a:effectLst/>
      </p:bgPr>
    </p:bg>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lvl="0"/>
            <a:r>
              <a:rPr lang="en-US" dirty="0"/>
              <a:t>INTRODUCTION</a:t>
            </a:r>
            <a:endParaRPr dirty="0"/>
          </a:p>
        </p:txBody>
      </p:sp>
      <p:sp>
        <p:nvSpPr>
          <p:cNvPr id="61" name="Google Shape;61;p12"/>
          <p:cNvSpPr txBox="1">
            <a:spLocks noGrp="1"/>
          </p:cNvSpPr>
          <p:nvPr>
            <p:ph type="body" idx="1"/>
          </p:nvPr>
        </p:nvSpPr>
        <p:spPr>
          <a:xfrm>
            <a:off x="457200" y="1428750"/>
            <a:ext cx="4828310" cy="850323"/>
          </a:xfrm>
          <a:prstGeom prst="rect">
            <a:avLst/>
          </a:prstGeom>
        </p:spPr>
        <p:txBody>
          <a:bodyPr spcFirstLastPara="1" wrap="square" lIns="0" tIns="0" rIns="0" bIns="0" anchor="t" anchorCtr="0">
            <a:noAutofit/>
          </a:bodyPr>
          <a:lstStyle/>
          <a:p>
            <a:pPr marL="285750" indent="-285750">
              <a:buClr>
                <a:schemeClr val="dk1"/>
              </a:buClr>
              <a:buSzPts val="1100"/>
            </a:pPr>
            <a:r>
              <a:rPr lang="en-US" sz="1400" dirty="0"/>
              <a:t>The Quest for Efficiency: With the growing popularity of deep neural networks, there arises a need to optimize their performance on a variety of hardware platforms.</a:t>
            </a:r>
            <a:endParaRPr sz="1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9" name="Google Shape;61;p12"/>
          <p:cNvSpPr txBox="1">
            <a:spLocks noGrp="1"/>
          </p:cNvSpPr>
          <p:nvPr>
            <p:ph type="body" idx="1"/>
          </p:nvPr>
        </p:nvSpPr>
        <p:spPr>
          <a:xfrm>
            <a:off x="457200" y="2363932"/>
            <a:ext cx="4828310" cy="850323"/>
          </a:xfrm>
          <a:prstGeom prst="rect">
            <a:avLst/>
          </a:prstGeom>
        </p:spPr>
        <p:txBody>
          <a:bodyPr spcFirstLastPara="1" wrap="square" lIns="0" tIns="0" rIns="0" bIns="0" anchor="t" anchorCtr="0">
            <a:noAutofit/>
          </a:bodyPr>
          <a:lstStyle/>
          <a:p>
            <a:pPr marL="285750" indent="-285750">
              <a:buClr>
                <a:schemeClr val="dk1"/>
              </a:buClr>
              <a:buSzPts val="1100"/>
            </a:pPr>
            <a:r>
              <a:rPr lang="en-US" sz="1400" dirty="0"/>
              <a:t>The desire to deploy DNN workloads on different hardware has created a need for advances in memory and compute compression techniques for DNNs.</a:t>
            </a:r>
            <a:endParaRPr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wipe(down)">
                                      <p:cBhvr>
                                        <p:cTn id="7" dur="500"/>
                                        <p:tgtEl>
                                          <p:spTgt spid="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down)">
                                      <p:cBhvr>
                                        <p:cTn id="1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P spid="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ar-JO"/>
          </a:p>
        </p:txBody>
      </p:sp>
      <p:sp>
        <p:nvSpPr>
          <p:cNvPr id="3" name="מציין מיקום של מספר שקופית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4" name="תמונה 3"/>
          <p:cNvPicPr>
            <a:picLocks noChangeAspect="1"/>
          </p:cNvPicPr>
          <p:nvPr/>
        </p:nvPicPr>
        <p:blipFill>
          <a:blip r:embed="rId3"/>
          <a:stretch>
            <a:fillRect/>
          </a:stretch>
        </p:blipFill>
        <p:spPr>
          <a:xfrm>
            <a:off x="152931" y="1603095"/>
            <a:ext cx="8785124" cy="2680083"/>
          </a:xfrm>
          <a:prstGeom prst="rect">
            <a:avLst/>
          </a:prstGeom>
        </p:spPr>
      </p:pic>
    </p:spTree>
    <p:extLst>
      <p:ext uri="{BB962C8B-B14F-4D97-AF65-F5344CB8AC3E}">
        <p14:creationId xmlns:p14="http://schemas.microsoft.com/office/powerpoint/2010/main" val="22791385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ar-JO"/>
          </a:p>
        </p:txBody>
      </p:sp>
      <p:sp>
        <p:nvSpPr>
          <p:cNvPr id="3" name="מציין מיקום של מספר שקופית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4" name="תמונה 3"/>
          <p:cNvPicPr>
            <a:picLocks noChangeAspect="1"/>
          </p:cNvPicPr>
          <p:nvPr/>
        </p:nvPicPr>
        <p:blipFill>
          <a:blip r:embed="rId3"/>
          <a:stretch>
            <a:fillRect/>
          </a:stretch>
        </p:blipFill>
        <p:spPr>
          <a:xfrm>
            <a:off x="152931" y="1603095"/>
            <a:ext cx="8785124" cy="2680083"/>
          </a:xfrm>
          <a:prstGeom prst="rect">
            <a:avLst/>
          </a:prstGeom>
        </p:spPr>
      </p:pic>
      <p:pic>
        <p:nvPicPr>
          <p:cNvPr id="5" name="תמונה 4"/>
          <p:cNvPicPr>
            <a:picLocks noChangeAspect="1"/>
          </p:cNvPicPr>
          <p:nvPr/>
        </p:nvPicPr>
        <p:blipFill>
          <a:blip r:embed="rId4"/>
          <a:stretch>
            <a:fillRect/>
          </a:stretch>
        </p:blipFill>
        <p:spPr>
          <a:xfrm>
            <a:off x="152931" y="1603095"/>
            <a:ext cx="8785124" cy="2682968"/>
          </a:xfrm>
          <a:prstGeom prst="rect">
            <a:avLst/>
          </a:prstGeom>
        </p:spPr>
      </p:pic>
    </p:spTree>
    <p:extLst>
      <p:ext uri="{BB962C8B-B14F-4D97-AF65-F5344CB8AC3E}">
        <p14:creationId xmlns:p14="http://schemas.microsoft.com/office/powerpoint/2010/main" val="3777910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endParaRPr lang="ar-JO"/>
          </a:p>
        </p:txBody>
      </p:sp>
      <p:sp>
        <p:nvSpPr>
          <p:cNvPr id="3" name="מציין מיקום של מספר שקופית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4" name="תמונה 3"/>
          <p:cNvPicPr>
            <a:picLocks noChangeAspect="1"/>
          </p:cNvPicPr>
          <p:nvPr/>
        </p:nvPicPr>
        <p:blipFill>
          <a:blip r:embed="rId3"/>
          <a:stretch>
            <a:fillRect/>
          </a:stretch>
        </p:blipFill>
        <p:spPr>
          <a:xfrm>
            <a:off x="152931" y="1603095"/>
            <a:ext cx="8785124" cy="2680083"/>
          </a:xfrm>
          <a:prstGeom prst="rect">
            <a:avLst/>
          </a:prstGeom>
        </p:spPr>
      </p:pic>
      <p:pic>
        <p:nvPicPr>
          <p:cNvPr id="6" name="תמונה 5"/>
          <p:cNvPicPr>
            <a:picLocks noChangeAspect="1"/>
          </p:cNvPicPr>
          <p:nvPr/>
        </p:nvPicPr>
        <p:blipFill>
          <a:blip r:embed="rId4"/>
          <a:stretch>
            <a:fillRect/>
          </a:stretch>
        </p:blipFill>
        <p:spPr>
          <a:xfrm>
            <a:off x="152932" y="1603095"/>
            <a:ext cx="8785124" cy="2686360"/>
          </a:xfrm>
          <a:prstGeom prst="rect">
            <a:avLst/>
          </a:prstGeom>
        </p:spPr>
      </p:pic>
    </p:spTree>
    <p:extLst>
      <p:ext uri="{BB962C8B-B14F-4D97-AF65-F5344CB8AC3E}">
        <p14:creationId xmlns:p14="http://schemas.microsoft.com/office/powerpoint/2010/main" val="1932793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lang="en-US" dirty="0" smtClean="0"/>
              <a:t>In Conclusion </a:t>
            </a:r>
            <a:endParaRPr lang="ar-JO" dirty="0"/>
          </a:p>
        </p:txBody>
      </p:sp>
      <p:sp>
        <p:nvSpPr>
          <p:cNvPr id="3" name="מציין מיקום של מספר שקופית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sp>
        <p:nvSpPr>
          <p:cNvPr id="4" name="מלבן 3"/>
          <p:cNvSpPr/>
          <p:nvPr/>
        </p:nvSpPr>
        <p:spPr>
          <a:xfrm>
            <a:off x="589006" y="1539613"/>
            <a:ext cx="5226908" cy="2308324"/>
          </a:xfrm>
          <a:prstGeom prst="rect">
            <a:avLst/>
          </a:prstGeom>
        </p:spPr>
        <p:txBody>
          <a:bodyPr wrap="square">
            <a:spAutoFit/>
          </a:bodyPr>
          <a:lstStyle/>
          <a:p>
            <a:r>
              <a:rPr lang="ar-JO" sz="1600">
                <a:solidFill>
                  <a:schemeClr val="bg1"/>
                </a:solidFill>
              </a:rPr>
              <a:t>The</a:t>
            </a:r>
            <a:r>
              <a:rPr lang="ar-JO" sz="1600" dirty="0">
                <a:solidFill>
                  <a:schemeClr val="bg1"/>
                </a:solidFill>
              </a:rPr>
              <a:t> NEMO </a:t>
            </a:r>
            <a:r>
              <a:rPr lang="ar-JO" sz="1600" dirty="0" err="1">
                <a:solidFill>
                  <a:schemeClr val="bg1"/>
                </a:solidFill>
              </a:rPr>
              <a:t>approach</a:t>
            </a:r>
            <a:r>
              <a:rPr lang="ar-JO" sz="1600" dirty="0">
                <a:solidFill>
                  <a:schemeClr val="bg1"/>
                </a:solidFill>
              </a:rPr>
              <a:t> </a:t>
            </a:r>
            <a:r>
              <a:rPr lang="ar-JO" sz="1600" dirty="0" err="1">
                <a:solidFill>
                  <a:schemeClr val="bg1"/>
                </a:solidFill>
              </a:rPr>
              <a:t>for</a:t>
            </a:r>
            <a:r>
              <a:rPr lang="ar-JO" sz="1600" dirty="0">
                <a:solidFill>
                  <a:schemeClr val="bg1"/>
                </a:solidFill>
              </a:rPr>
              <a:t> </a:t>
            </a:r>
            <a:r>
              <a:rPr lang="ar-JO" sz="1600" dirty="0" err="1">
                <a:solidFill>
                  <a:schemeClr val="bg1"/>
                </a:solidFill>
              </a:rPr>
              <a:t>mixed-precision</a:t>
            </a:r>
            <a:r>
              <a:rPr lang="ar-JO" sz="1600" dirty="0">
                <a:solidFill>
                  <a:schemeClr val="bg1"/>
                </a:solidFill>
              </a:rPr>
              <a:t> </a:t>
            </a:r>
            <a:r>
              <a:rPr lang="ar-JO" sz="1600" dirty="0" err="1">
                <a:solidFill>
                  <a:schemeClr val="bg1"/>
                </a:solidFill>
              </a:rPr>
              <a:t>quantization</a:t>
            </a:r>
            <a:r>
              <a:rPr lang="ar-JO" sz="1600" dirty="0">
                <a:solidFill>
                  <a:schemeClr val="bg1"/>
                </a:solidFill>
              </a:rPr>
              <a:t> </a:t>
            </a:r>
            <a:r>
              <a:rPr lang="ar-JO" sz="1600" dirty="0" err="1">
                <a:solidFill>
                  <a:schemeClr val="bg1"/>
                </a:solidFill>
              </a:rPr>
              <a:t>is</a:t>
            </a:r>
            <a:r>
              <a:rPr lang="ar-JO" sz="1600" dirty="0">
                <a:solidFill>
                  <a:schemeClr val="bg1"/>
                </a:solidFill>
              </a:rPr>
              <a:t> </a:t>
            </a:r>
            <a:r>
              <a:rPr lang="ar-JO" sz="1600" dirty="0" err="1">
                <a:solidFill>
                  <a:schemeClr val="bg1"/>
                </a:solidFill>
              </a:rPr>
              <a:t>competitive</a:t>
            </a:r>
            <a:r>
              <a:rPr lang="ar-JO" sz="1600" dirty="0">
                <a:solidFill>
                  <a:schemeClr val="bg1"/>
                </a:solidFill>
              </a:rPr>
              <a:t> </a:t>
            </a:r>
            <a:r>
              <a:rPr lang="ar-JO" sz="1600" dirty="0" err="1">
                <a:solidFill>
                  <a:schemeClr val="bg1"/>
                </a:solidFill>
              </a:rPr>
              <a:t>and</a:t>
            </a:r>
            <a:r>
              <a:rPr lang="ar-JO" sz="1600" dirty="0">
                <a:solidFill>
                  <a:schemeClr val="bg1"/>
                </a:solidFill>
              </a:rPr>
              <a:t> </a:t>
            </a:r>
            <a:r>
              <a:rPr lang="ar-JO" sz="1600" dirty="0" err="1">
                <a:solidFill>
                  <a:schemeClr val="bg1"/>
                </a:solidFill>
              </a:rPr>
              <a:t>sometimes</a:t>
            </a:r>
            <a:r>
              <a:rPr lang="ar-JO" sz="1600" dirty="0">
                <a:solidFill>
                  <a:schemeClr val="bg1"/>
                </a:solidFill>
              </a:rPr>
              <a:t> </a:t>
            </a:r>
            <a:r>
              <a:rPr lang="ar-JO" sz="1600" dirty="0" err="1">
                <a:solidFill>
                  <a:schemeClr val="bg1"/>
                </a:solidFill>
              </a:rPr>
              <a:t>superior</a:t>
            </a:r>
            <a:r>
              <a:rPr lang="ar-JO" sz="1600" dirty="0">
                <a:solidFill>
                  <a:schemeClr val="bg1"/>
                </a:solidFill>
              </a:rPr>
              <a:t> </a:t>
            </a:r>
            <a:r>
              <a:rPr lang="ar-JO" sz="1600" dirty="0" err="1">
                <a:solidFill>
                  <a:schemeClr val="bg1"/>
                </a:solidFill>
              </a:rPr>
              <a:t>to</a:t>
            </a:r>
            <a:r>
              <a:rPr lang="ar-JO" sz="1600" dirty="0">
                <a:solidFill>
                  <a:schemeClr val="bg1"/>
                </a:solidFill>
              </a:rPr>
              <a:t> </a:t>
            </a:r>
            <a:r>
              <a:rPr lang="ar-JO" sz="1600" dirty="0" err="1">
                <a:solidFill>
                  <a:schemeClr val="bg1"/>
                </a:solidFill>
              </a:rPr>
              <a:t>other</a:t>
            </a:r>
            <a:r>
              <a:rPr lang="ar-JO" sz="1600" dirty="0">
                <a:solidFill>
                  <a:schemeClr val="bg1"/>
                </a:solidFill>
              </a:rPr>
              <a:t> </a:t>
            </a:r>
            <a:r>
              <a:rPr lang="ar-JO" sz="1600" dirty="0" err="1">
                <a:solidFill>
                  <a:schemeClr val="bg1"/>
                </a:solidFill>
              </a:rPr>
              <a:t>methods</a:t>
            </a:r>
            <a:r>
              <a:rPr lang="ar-JO" sz="1600" dirty="0">
                <a:solidFill>
                  <a:schemeClr val="bg1"/>
                </a:solidFill>
              </a:rPr>
              <a:t> </a:t>
            </a:r>
            <a:r>
              <a:rPr lang="ar-JO" sz="1600" dirty="0" err="1">
                <a:solidFill>
                  <a:schemeClr val="bg1"/>
                </a:solidFill>
              </a:rPr>
              <a:t>like</a:t>
            </a:r>
            <a:r>
              <a:rPr lang="ar-JO" sz="1600" dirty="0">
                <a:solidFill>
                  <a:schemeClr val="bg1"/>
                </a:solidFill>
              </a:rPr>
              <a:t> HAQ </a:t>
            </a:r>
            <a:r>
              <a:rPr lang="ar-JO" sz="1600" dirty="0" err="1">
                <a:solidFill>
                  <a:schemeClr val="bg1"/>
                </a:solidFill>
              </a:rPr>
              <a:t>and</a:t>
            </a:r>
            <a:r>
              <a:rPr lang="ar-JO" sz="1600" dirty="0">
                <a:solidFill>
                  <a:schemeClr val="bg1"/>
                </a:solidFill>
              </a:rPr>
              <a:t> HMQ. NEMO </a:t>
            </a:r>
            <a:r>
              <a:rPr lang="ar-JO" sz="1600" dirty="0" err="1">
                <a:solidFill>
                  <a:schemeClr val="bg1"/>
                </a:solidFill>
              </a:rPr>
              <a:t>achieves</a:t>
            </a:r>
            <a:r>
              <a:rPr lang="ar-JO" sz="1600" dirty="0">
                <a:solidFill>
                  <a:schemeClr val="bg1"/>
                </a:solidFill>
              </a:rPr>
              <a:t> </a:t>
            </a:r>
            <a:r>
              <a:rPr lang="ar-JO" sz="1600" dirty="0" err="1">
                <a:solidFill>
                  <a:schemeClr val="bg1"/>
                </a:solidFill>
              </a:rPr>
              <a:t>this</a:t>
            </a:r>
            <a:r>
              <a:rPr lang="ar-JO" sz="1600" dirty="0">
                <a:solidFill>
                  <a:schemeClr val="bg1"/>
                </a:solidFill>
              </a:rPr>
              <a:t> </a:t>
            </a:r>
            <a:r>
              <a:rPr lang="ar-JO" sz="1600" dirty="0" err="1">
                <a:solidFill>
                  <a:schemeClr val="bg1"/>
                </a:solidFill>
              </a:rPr>
              <a:t>without</a:t>
            </a:r>
            <a:r>
              <a:rPr lang="ar-JO" sz="1600" dirty="0">
                <a:solidFill>
                  <a:schemeClr val="bg1"/>
                </a:solidFill>
              </a:rPr>
              <a:t> </a:t>
            </a:r>
            <a:r>
              <a:rPr lang="ar-JO" sz="1600" dirty="0" err="1">
                <a:solidFill>
                  <a:schemeClr val="bg1"/>
                </a:solidFill>
              </a:rPr>
              <a:t>fine-tuning</a:t>
            </a:r>
            <a:r>
              <a:rPr lang="ar-JO" sz="1600" dirty="0">
                <a:solidFill>
                  <a:schemeClr val="bg1"/>
                </a:solidFill>
              </a:rPr>
              <a:t> </a:t>
            </a:r>
            <a:r>
              <a:rPr lang="ar-JO" sz="1600" dirty="0" err="1">
                <a:solidFill>
                  <a:schemeClr val="bg1"/>
                </a:solidFill>
              </a:rPr>
              <a:t>workload</a:t>
            </a:r>
            <a:r>
              <a:rPr lang="ar-JO" sz="1600" dirty="0">
                <a:solidFill>
                  <a:schemeClr val="bg1"/>
                </a:solidFill>
              </a:rPr>
              <a:t> </a:t>
            </a:r>
            <a:r>
              <a:rPr lang="ar-JO" sz="1600" dirty="0" err="1">
                <a:solidFill>
                  <a:schemeClr val="bg1"/>
                </a:solidFill>
              </a:rPr>
              <a:t>parameters</a:t>
            </a:r>
            <a:r>
              <a:rPr lang="ar-JO" sz="1600" dirty="0">
                <a:solidFill>
                  <a:schemeClr val="bg1"/>
                </a:solidFill>
              </a:rPr>
              <a:t> </a:t>
            </a:r>
            <a:r>
              <a:rPr lang="ar-JO" sz="1600" dirty="0" err="1">
                <a:solidFill>
                  <a:schemeClr val="bg1"/>
                </a:solidFill>
              </a:rPr>
              <a:t>and</a:t>
            </a:r>
            <a:r>
              <a:rPr lang="ar-JO" sz="1600" dirty="0">
                <a:solidFill>
                  <a:schemeClr val="bg1"/>
                </a:solidFill>
              </a:rPr>
              <a:t> </a:t>
            </a:r>
            <a:r>
              <a:rPr lang="ar-JO" sz="1600" dirty="0" err="1">
                <a:solidFill>
                  <a:schemeClr val="bg1"/>
                </a:solidFill>
              </a:rPr>
              <a:t>operates</a:t>
            </a:r>
            <a:r>
              <a:rPr lang="ar-JO" sz="1600" dirty="0">
                <a:solidFill>
                  <a:schemeClr val="bg1"/>
                </a:solidFill>
              </a:rPr>
              <a:t> </a:t>
            </a:r>
            <a:r>
              <a:rPr lang="ar-JO" sz="1600" dirty="0" err="1">
                <a:solidFill>
                  <a:schemeClr val="bg1"/>
                </a:solidFill>
              </a:rPr>
              <a:t>in</a:t>
            </a:r>
            <a:r>
              <a:rPr lang="ar-JO" sz="1600" dirty="0">
                <a:solidFill>
                  <a:schemeClr val="bg1"/>
                </a:solidFill>
              </a:rPr>
              <a:t> </a:t>
            </a:r>
            <a:r>
              <a:rPr lang="ar-JO" sz="1600" dirty="0" err="1">
                <a:solidFill>
                  <a:schemeClr val="bg1"/>
                </a:solidFill>
              </a:rPr>
              <a:t>larger</a:t>
            </a:r>
            <a:r>
              <a:rPr lang="ar-JO" sz="1600" dirty="0">
                <a:solidFill>
                  <a:schemeClr val="bg1"/>
                </a:solidFill>
              </a:rPr>
              <a:t> </a:t>
            </a:r>
            <a:r>
              <a:rPr lang="ar-JO" sz="1600" dirty="0" err="1">
                <a:solidFill>
                  <a:schemeClr val="bg1"/>
                </a:solidFill>
              </a:rPr>
              <a:t>search</a:t>
            </a:r>
            <a:r>
              <a:rPr lang="ar-JO" sz="1600" dirty="0">
                <a:solidFill>
                  <a:schemeClr val="bg1"/>
                </a:solidFill>
              </a:rPr>
              <a:t> </a:t>
            </a:r>
            <a:r>
              <a:rPr lang="ar-JO" sz="1600" dirty="0" err="1">
                <a:solidFill>
                  <a:schemeClr val="bg1"/>
                </a:solidFill>
              </a:rPr>
              <a:t>spaces</a:t>
            </a:r>
            <a:r>
              <a:rPr lang="ar-JO" sz="1600" dirty="0">
                <a:solidFill>
                  <a:schemeClr val="bg1"/>
                </a:solidFill>
              </a:rPr>
              <a:t>, </a:t>
            </a:r>
            <a:r>
              <a:rPr lang="ar-JO" sz="1600" dirty="0" err="1">
                <a:solidFill>
                  <a:schemeClr val="bg1"/>
                </a:solidFill>
              </a:rPr>
              <a:t>demonstrating</a:t>
            </a:r>
            <a:r>
              <a:rPr lang="ar-JO" sz="1600" dirty="0">
                <a:solidFill>
                  <a:schemeClr val="bg1"/>
                </a:solidFill>
              </a:rPr>
              <a:t> </a:t>
            </a:r>
            <a:r>
              <a:rPr lang="ar-JO" sz="1600" dirty="0" err="1">
                <a:solidFill>
                  <a:schemeClr val="bg1"/>
                </a:solidFill>
              </a:rPr>
              <a:t>its</a:t>
            </a:r>
            <a:r>
              <a:rPr lang="ar-JO" sz="1600" dirty="0">
                <a:solidFill>
                  <a:schemeClr val="bg1"/>
                </a:solidFill>
              </a:rPr>
              <a:t> </a:t>
            </a:r>
            <a:r>
              <a:rPr lang="ar-JO" sz="1600" dirty="0" err="1">
                <a:solidFill>
                  <a:schemeClr val="bg1"/>
                </a:solidFill>
              </a:rPr>
              <a:t>flexibility</a:t>
            </a:r>
            <a:r>
              <a:rPr lang="ar-JO" sz="1600" dirty="0">
                <a:solidFill>
                  <a:schemeClr val="bg1"/>
                </a:solidFill>
              </a:rPr>
              <a:t>. </a:t>
            </a:r>
            <a:r>
              <a:rPr lang="ar-JO" sz="1600" dirty="0" err="1">
                <a:solidFill>
                  <a:schemeClr val="bg1"/>
                </a:solidFill>
              </a:rPr>
              <a:t>The</a:t>
            </a:r>
            <a:r>
              <a:rPr lang="ar-JO" sz="1600" dirty="0">
                <a:solidFill>
                  <a:schemeClr val="bg1"/>
                </a:solidFill>
              </a:rPr>
              <a:t> </a:t>
            </a:r>
            <a:r>
              <a:rPr lang="ar-JO" sz="1600" dirty="0" err="1">
                <a:solidFill>
                  <a:schemeClr val="bg1"/>
                </a:solidFill>
              </a:rPr>
              <a:t>results</a:t>
            </a:r>
            <a:r>
              <a:rPr lang="ar-JO" sz="1600" dirty="0">
                <a:solidFill>
                  <a:schemeClr val="bg1"/>
                </a:solidFill>
              </a:rPr>
              <a:t> </a:t>
            </a:r>
            <a:r>
              <a:rPr lang="ar-JO" sz="1600" dirty="0" err="1">
                <a:solidFill>
                  <a:schemeClr val="bg1"/>
                </a:solidFill>
              </a:rPr>
              <a:t>show</a:t>
            </a:r>
            <a:r>
              <a:rPr lang="ar-JO" sz="1600" dirty="0">
                <a:solidFill>
                  <a:schemeClr val="bg1"/>
                </a:solidFill>
              </a:rPr>
              <a:t> </a:t>
            </a:r>
            <a:r>
              <a:rPr lang="ar-JO" sz="1600" dirty="0" err="1">
                <a:solidFill>
                  <a:schemeClr val="bg1"/>
                </a:solidFill>
              </a:rPr>
              <a:t>that</a:t>
            </a:r>
            <a:r>
              <a:rPr lang="ar-JO" sz="1600" dirty="0">
                <a:solidFill>
                  <a:schemeClr val="bg1"/>
                </a:solidFill>
              </a:rPr>
              <a:t> NEMO </a:t>
            </a:r>
            <a:r>
              <a:rPr lang="ar-JO" sz="1600" dirty="0" err="1">
                <a:solidFill>
                  <a:schemeClr val="bg1"/>
                </a:solidFill>
              </a:rPr>
              <a:t>has</a:t>
            </a:r>
            <a:r>
              <a:rPr lang="ar-JO" sz="1600" dirty="0">
                <a:solidFill>
                  <a:schemeClr val="bg1"/>
                </a:solidFill>
              </a:rPr>
              <a:t> </a:t>
            </a:r>
            <a:r>
              <a:rPr lang="ar-JO" sz="1600" dirty="0" err="1">
                <a:solidFill>
                  <a:schemeClr val="bg1"/>
                </a:solidFill>
              </a:rPr>
              <a:t>the</a:t>
            </a:r>
            <a:r>
              <a:rPr lang="ar-JO" sz="1600" dirty="0">
                <a:solidFill>
                  <a:schemeClr val="bg1"/>
                </a:solidFill>
              </a:rPr>
              <a:t> </a:t>
            </a:r>
            <a:r>
              <a:rPr lang="ar-JO" sz="1600" dirty="0" err="1">
                <a:solidFill>
                  <a:schemeClr val="bg1"/>
                </a:solidFill>
              </a:rPr>
              <a:t>potential</a:t>
            </a:r>
            <a:r>
              <a:rPr lang="ar-JO" sz="1600" dirty="0">
                <a:solidFill>
                  <a:schemeClr val="bg1"/>
                </a:solidFill>
              </a:rPr>
              <a:t> </a:t>
            </a:r>
            <a:r>
              <a:rPr lang="ar-JO" sz="1600" dirty="0" err="1">
                <a:solidFill>
                  <a:schemeClr val="bg1"/>
                </a:solidFill>
              </a:rPr>
              <a:t>to</a:t>
            </a:r>
            <a:r>
              <a:rPr lang="ar-JO" sz="1600" dirty="0">
                <a:solidFill>
                  <a:schemeClr val="bg1"/>
                </a:solidFill>
              </a:rPr>
              <a:t> </a:t>
            </a:r>
            <a:r>
              <a:rPr lang="ar-JO" sz="1600" dirty="0" err="1">
                <a:solidFill>
                  <a:schemeClr val="bg1"/>
                </a:solidFill>
              </a:rPr>
              <a:t>deliver</a:t>
            </a:r>
            <a:r>
              <a:rPr lang="ar-JO" sz="1600" dirty="0">
                <a:solidFill>
                  <a:schemeClr val="bg1"/>
                </a:solidFill>
              </a:rPr>
              <a:t> </a:t>
            </a:r>
            <a:r>
              <a:rPr lang="ar-JO" sz="1600" dirty="0" err="1">
                <a:solidFill>
                  <a:schemeClr val="bg1"/>
                </a:solidFill>
              </a:rPr>
              <a:t>relevant</a:t>
            </a:r>
            <a:r>
              <a:rPr lang="ar-JO" sz="1600" dirty="0">
                <a:solidFill>
                  <a:schemeClr val="bg1"/>
                </a:solidFill>
              </a:rPr>
              <a:t> </a:t>
            </a:r>
            <a:r>
              <a:rPr lang="ar-JO" sz="1600" dirty="0" err="1">
                <a:solidFill>
                  <a:schemeClr val="bg1"/>
                </a:solidFill>
              </a:rPr>
              <a:t>solutions</a:t>
            </a:r>
            <a:r>
              <a:rPr lang="ar-JO" sz="1600" dirty="0">
                <a:solidFill>
                  <a:schemeClr val="bg1"/>
                </a:solidFill>
              </a:rPr>
              <a:t> </a:t>
            </a:r>
            <a:r>
              <a:rPr lang="ar-JO" sz="1600" dirty="0" err="1">
                <a:solidFill>
                  <a:schemeClr val="bg1"/>
                </a:solidFill>
              </a:rPr>
              <a:t>for</a:t>
            </a:r>
            <a:r>
              <a:rPr lang="ar-JO" sz="1600" dirty="0">
                <a:solidFill>
                  <a:schemeClr val="bg1"/>
                </a:solidFill>
              </a:rPr>
              <a:t> </a:t>
            </a:r>
            <a:r>
              <a:rPr lang="ar-JO" sz="1600" dirty="0" err="1">
                <a:solidFill>
                  <a:schemeClr val="bg1"/>
                </a:solidFill>
              </a:rPr>
              <a:t>real-world</a:t>
            </a:r>
            <a:r>
              <a:rPr lang="ar-JO" sz="1600" dirty="0">
                <a:solidFill>
                  <a:schemeClr val="bg1"/>
                </a:solidFill>
              </a:rPr>
              <a:t> </a:t>
            </a:r>
            <a:r>
              <a:rPr lang="ar-JO" sz="1600" dirty="0" err="1">
                <a:solidFill>
                  <a:schemeClr val="bg1"/>
                </a:solidFill>
              </a:rPr>
              <a:t>engineering</a:t>
            </a:r>
            <a:r>
              <a:rPr lang="ar-JO" sz="1600" dirty="0">
                <a:solidFill>
                  <a:schemeClr val="bg1"/>
                </a:solidFill>
              </a:rPr>
              <a:t> </a:t>
            </a:r>
            <a:r>
              <a:rPr lang="ar-JO" sz="1600" dirty="0" err="1">
                <a:solidFill>
                  <a:schemeClr val="bg1"/>
                </a:solidFill>
              </a:rPr>
              <a:t>problems</a:t>
            </a:r>
            <a:r>
              <a:rPr lang="ar-JO" sz="1600" dirty="0">
                <a:solidFill>
                  <a:schemeClr val="bg1"/>
                </a:solidFill>
              </a:rPr>
              <a:t> </a:t>
            </a:r>
            <a:r>
              <a:rPr lang="ar-JO" sz="1600" dirty="0" err="1">
                <a:solidFill>
                  <a:schemeClr val="bg1"/>
                </a:solidFill>
              </a:rPr>
              <a:t>by</a:t>
            </a:r>
            <a:r>
              <a:rPr lang="ar-JO" sz="1600" dirty="0">
                <a:solidFill>
                  <a:schemeClr val="bg1"/>
                </a:solidFill>
              </a:rPr>
              <a:t> </a:t>
            </a:r>
            <a:r>
              <a:rPr lang="ar-JO" sz="1600" dirty="0" err="1">
                <a:solidFill>
                  <a:schemeClr val="bg1"/>
                </a:solidFill>
              </a:rPr>
              <a:t>representing</a:t>
            </a:r>
            <a:r>
              <a:rPr lang="ar-JO" sz="1600" dirty="0">
                <a:solidFill>
                  <a:schemeClr val="bg1"/>
                </a:solidFill>
              </a:rPr>
              <a:t> </a:t>
            </a:r>
            <a:r>
              <a:rPr lang="ar-JO" sz="1600" dirty="0" err="1">
                <a:solidFill>
                  <a:schemeClr val="bg1"/>
                </a:solidFill>
              </a:rPr>
              <a:t>different</a:t>
            </a:r>
            <a:r>
              <a:rPr lang="ar-JO" sz="1600" dirty="0">
                <a:solidFill>
                  <a:schemeClr val="bg1"/>
                </a:solidFill>
              </a:rPr>
              <a:t> </a:t>
            </a:r>
            <a:r>
              <a:rPr lang="ar-JO" sz="1600" dirty="0" err="1">
                <a:solidFill>
                  <a:schemeClr val="bg1"/>
                </a:solidFill>
              </a:rPr>
              <a:t>problem</a:t>
            </a:r>
            <a:r>
              <a:rPr lang="ar-JO" sz="1600" dirty="0">
                <a:solidFill>
                  <a:schemeClr val="bg1"/>
                </a:solidFill>
              </a:rPr>
              <a:t> </a:t>
            </a:r>
            <a:r>
              <a:rPr lang="ar-JO" sz="1600" dirty="0" err="1">
                <a:solidFill>
                  <a:schemeClr val="bg1"/>
                </a:solidFill>
              </a:rPr>
              <a:t>formulations</a:t>
            </a:r>
            <a:r>
              <a:rPr lang="ar-JO" sz="1600" dirty="0">
                <a:solidFill>
                  <a:schemeClr val="bg1"/>
                </a:solidFill>
              </a:rPr>
              <a:t> </a:t>
            </a:r>
            <a:r>
              <a:rPr lang="ar-JO" sz="1600" dirty="0" err="1">
                <a:solidFill>
                  <a:schemeClr val="bg1"/>
                </a:solidFill>
              </a:rPr>
              <a:t>with</a:t>
            </a:r>
            <a:r>
              <a:rPr lang="ar-JO" sz="1600" dirty="0">
                <a:solidFill>
                  <a:schemeClr val="bg1"/>
                </a:solidFill>
              </a:rPr>
              <a:t> </a:t>
            </a:r>
            <a:r>
              <a:rPr lang="ar-JO" sz="1600" dirty="0" err="1">
                <a:solidFill>
                  <a:schemeClr val="bg1"/>
                </a:solidFill>
              </a:rPr>
              <a:t>distinct</a:t>
            </a:r>
            <a:r>
              <a:rPr lang="ar-JO" sz="1600" dirty="0">
                <a:solidFill>
                  <a:schemeClr val="bg1"/>
                </a:solidFill>
              </a:rPr>
              <a:t> </a:t>
            </a:r>
            <a:r>
              <a:rPr lang="ar-JO" sz="1600" dirty="0" err="1">
                <a:solidFill>
                  <a:schemeClr val="bg1"/>
                </a:solidFill>
              </a:rPr>
              <a:t>species</a:t>
            </a:r>
            <a:r>
              <a:rPr lang="ar-JO" sz="1600" dirty="0">
                <a:solidFill>
                  <a:schemeClr val="bg1"/>
                </a:solidFill>
              </a:rPr>
              <a:t>.</a:t>
            </a:r>
          </a:p>
        </p:txBody>
      </p:sp>
    </p:spTree>
    <p:extLst>
      <p:ext uri="{BB962C8B-B14F-4D97-AF65-F5344CB8AC3E}">
        <p14:creationId xmlns:p14="http://schemas.microsoft.com/office/powerpoint/2010/main" val="18869734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rgbClr val="000096"/>
            </a:gs>
            <a:gs pos="0">
              <a:srgbClr val="1295BE"/>
            </a:gs>
          </a:gsLst>
          <a:lin ang="13500032" scaled="0"/>
        </a:gradFill>
        <a:effectLst/>
      </p:bgPr>
    </p:bg>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lvl="0"/>
            <a:r>
              <a:rPr lang="en-US" dirty="0" smtClean="0"/>
              <a:t>NEMO</a:t>
            </a:r>
            <a:endParaRPr dirty="0"/>
          </a:p>
        </p:txBody>
      </p:sp>
      <p:sp>
        <p:nvSpPr>
          <p:cNvPr id="61" name="Google Shape;61;p12"/>
          <p:cNvSpPr txBox="1">
            <a:spLocks noGrp="1"/>
          </p:cNvSpPr>
          <p:nvPr>
            <p:ph type="body" idx="1"/>
          </p:nvPr>
        </p:nvSpPr>
        <p:spPr>
          <a:xfrm>
            <a:off x="457200" y="1428750"/>
            <a:ext cx="5043054" cy="656359"/>
          </a:xfrm>
          <a:prstGeom prst="rect">
            <a:avLst/>
          </a:prstGeom>
        </p:spPr>
        <p:txBody>
          <a:bodyPr spcFirstLastPara="1" wrap="square" lIns="0" tIns="0" rIns="0" bIns="0" anchor="t" anchorCtr="0">
            <a:noAutofit/>
          </a:bodyPr>
          <a:lstStyle/>
          <a:p>
            <a:pPr marL="285750" indent="-285750">
              <a:buClr>
                <a:schemeClr val="dk1"/>
              </a:buClr>
              <a:buSzPts val="1100"/>
            </a:pPr>
            <a:r>
              <a:rPr lang="en-US" sz="1400" dirty="0"/>
              <a:t>It delivers state-of-the-art compute speedups and memory improvements for artificial intelligence (AI) applications..</a:t>
            </a:r>
            <a:endParaRPr sz="1400" dirty="0"/>
          </a:p>
        </p:txBody>
      </p:sp>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9" name="Google Shape;61;p12"/>
          <p:cNvSpPr txBox="1">
            <a:spLocks noGrp="1"/>
          </p:cNvSpPr>
          <p:nvPr>
            <p:ph type="body" idx="1"/>
          </p:nvPr>
        </p:nvSpPr>
        <p:spPr>
          <a:xfrm>
            <a:off x="457199" y="2169969"/>
            <a:ext cx="5043055" cy="850323"/>
          </a:xfrm>
          <a:prstGeom prst="rect">
            <a:avLst/>
          </a:prstGeom>
        </p:spPr>
        <p:txBody>
          <a:bodyPr spcFirstLastPara="1" wrap="square" lIns="0" tIns="0" rIns="0" bIns="0" anchor="t" anchorCtr="0">
            <a:noAutofit/>
          </a:bodyPr>
          <a:lstStyle/>
          <a:p>
            <a:pPr marL="285750" indent="-285750">
              <a:buClr>
                <a:schemeClr val="dk1"/>
              </a:buClr>
              <a:buSzPts val="1100"/>
            </a:pPr>
            <a:r>
              <a:rPr lang="en-US" sz="1400" dirty="0"/>
              <a:t>NEMO successfully trains </a:t>
            </a:r>
            <a:r>
              <a:rPr lang="en-US" sz="1400" b="1" dirty="0">
                <a:solidFill>
                  <a:schemeClr val="tx1"/>
                </a:solidFill>
              </a:rPr>
              <a:t>GNN</a:t>
            </a:r>
            <a:r>
              <a:rPr lang="en-US" sz="1400" dirty="0"/>
              <a:t> representations to find optimal </a:t>
            </a:r>
            <a:r>
              <a:rPr lang="en-US" sz="1400" b="1" dirty="0">
                <a:solidFill>
                  <a:schemeClr val="tx1"/>
                </a:solidFill>
              </a:rPr>
              <a:t>mixed-precision</a:t>
            </a:r>
            <a:r>
              <a:rPr lang="en-US" sz="1400" dirty="0"/>
              <a:t> configurations using neuroevolution.</a:t>
            </a:r>
            <a:endParaRPr sz="1400" dirty="0"/>
          </a:p>
        </p:txBody>
      </p:sp>
      <p:sp>
        <p:nvSpPr>
          <p:cNvPr id="6" name="Google Shape;59;p12"/>
          <p:cNvSpPr txBox="1">
            <a:spLocks/>
          </p:cNvSpPr>
          <p:nvPr/>
        </p:nvSpPr>
        <p:spPr>
          <a:xfrm>
            <a:off x="1918855" y="349716"/>
            <a:ext cx="3927764" cy="8574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1pPr>
            <a:lvl2pPr marR="0" lvl="1"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2pPr>
            <a:lvl3pPr marR="0" lvl="2"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3pPr>
            <a:lvl4pPr marR="0" lvl="3"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4pPr>
            <a:lvl5pPr marR="0" lvl="4"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5pPr>
            <a:lvl6pPr marR="0" lvl="5"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6pPr>
            <a:lvl7pPr marR="0" lvl="6"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7pPr>
            <a:lvl8pPr marR="0" lvl="7"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8pPr>
            <a:lvl9pPr marR="0" lvl="8" algn="l" rtl="0">
              <a:lnSpc>
                <a:spcPct val="100000"/>
              </a:lnSpc>
              <a:spcBef>
                <a:spcPts val="0"/>
              </a:spcBef>
              <a:spcAft>
                <a:spcPts val="0"/>
              </a:spcAft>
              <a:buClr>
                <a:schemeClr val="lt1"/>
              </a:buClr>
              <a:buSzPts val="3600"/>
              <a:buFont typeface="Titillium Web"/>
              <a:buNone/>
              <a:defRPr sz="3600" b="1" i="0" u="none" strike="noStrike" cap="none">
                <a:solidFill>
                  <a:schemeClr val="lt1"/>
                </a:solidFill>
                <a:latin typeface="Titillium Web"/>
                <a:ea typeface="Titillium Web"/>
                <a:cs typeface="Titillium Web"/>
                <a:sym typeface="Titillium Web"/>
              </a:defRPr>
            </a:lvl9pPr>
          </a:lstStyle>
          <a:p>
            <a:r>
              <a:rPr lang="en-US" sz="1400" dirty="0"/>
              <a:t>Neuroevolution-Enhanced Multi-Objective Optimization for Mixed-Precision Quantization</a:t>
            </a:r>
          </a:p>
        </p:txBody>
      </p:sp>
    </p:spTree>
    <p:extLst>
      <p:ext uri="{BB962C8B-B14F-4D97-AF65-F5344CB8AC3E}">
        <p14:creationId xmlns:p14="http://schemas.microsoft.com/office/powerpoint/2010/main" val="13806990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1">
                                            <p:txEl>
                                              <p:pRg st="0" end="0"/>
                                            </p:txEl>
                                          </p:spTgt>
                                        </p:tgtEl>
                                        <p:attrNameLst>
                                          <p:attrName>style.visibility</p:attrName>
                                        </p:attrNameLst>
                                      </p:cBhvr>
                                      <p:to>
                                        <p:strVal val="visible"/>
                                      </p:to>
                                    </p:set>
                                    <p:animEffect transition="in" filter="wipe(down)">
                                      <p:cBhvr>
                                        <p:cTn id="7" dur="500"/>
                                        <p:tgtEl>
                                          <p:spTgt spid="6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9">
                                            <p:txEl>
                                              <p:pRg st="0" end="0"/>
                                            </p:txEl>
                                          </p:spTgt>
                                        </p:tgtEl>
                                        <p:attrNameLst>
                                          <p:attrName>style.visibility</p:attrName>
                                        </p:attrNameLst>
                                      </p:cBhvr>
                                      <p:to>
                                        <p:strVal val="visible"/>
                                      </p:to>
                                    </p:set>
                                    <p:animEffect transition="in" filter="wipe(down)">
                                      <p:cBhvr>
                                        <p:cTn id="1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build="p"/>
      <p:bldP spid="9"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000096"/>
            </a:gs>
            <a:gs pos="0">
              <a:srgbClr val="1295BE"/>
            </a:gs>
          </a:gsLst>
          <a:lin ang="13500032" scaled="0"/>
        </a:gradFill>
        <a:effectLst/>
      </p:bgPr>
    </p:bg>
    <p:spTree>
      <p:nvGrpSpPr>
        <p:cNvPr id="1" name="Shape 58"/>
        <p:cNvGrpSpPr/>
        <p:nvPr/>
      </p:nvGrpSpPr>
      <p:grpSpPr>
        <a:xfrm>
          <a:off x="0" y="0"/>
          <a:ext cx="0" cy="0"/>
          <a:chOff x="0" y="0"/>
          <a:chExt cx="0" cy="0"/>
        </a:xfrm>
      </p:grpSpPr>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a:t>
            </a:fld>
            <a:endParaRPr/>
          </a:p>
        </p:txBody>
      </p:sp>
      <p:sp>
        <p:nvSpPr>
          <p:cNvPr id="9" name="Google Shape;61;p12"/>
          <p:cNvSpPr txBox="1">
            <a:spLocks noGrp="1"/>
          </p:cNvSpPr>
          <p:nvPr>
            <p:ph type="body" idx="1"/>
          </p:nvPr>
        </p:nvSpPr>
        <p:spPr>
          <a:xfrm>
            <a:off x="457199" y="2169969"/>
            <a:ext cx="5043055" cy="850323"/>
          </a:xfrm>
          <a:prstGeom prst="rect">
            <a:avLst/>
          </a:prstGeom>
        </p:spPr>
        <p:txBody>
          <a:bodyPr spcFirstLastPara="1" wrap="square" lIns="0" tIns="0" rIns="0" bIns="0" anchor="t" anchorCtr="0">
            <a:noAutofit/>
          </a:bodyPr>
          <a:lstStyle/>
          <a:p>
            <a:pPr marL="285750" indent="-285750">
              <a:buClr>
                <a:schemeClr val="dk1"/>
              </a:buClr>
              <a:buSzPts val="1100"/>
            </a:pPr>
            <a:r>
              <a:rPr lang="en-US" sz="1400" dirty="0"/>
              <a:t>NEMO successfully trains </a:t>
            </a:r>
            <a:r>
              <a:rPr lang="en-US" sz="1400" b="1" dirty="0">
                <a:solidFill>
                  <a:schemeClr val="tx1"/>
                </a:solidFill>
              </a:rPr>
              <a:t>GNN</a:t>
            </a:r>
            <a:r>
              <a:rPr lang="en-US" sz="1400" dirty="0"/>
              <a:t> representations to find optimal </a:t>
            </a:r>
            <a:r>
              <a:rPr lang="en-US" sz="1400" dirty="0">
                <a:solidFill>
                  <a:schemeClr val="bg1"/>
                </a:solidFill>
              </a:rPr>
              <a:t>mixed-precision</a:t>
            </a:r>
            <a:r>
              <a:rPr lang="en-US" sz="1400" dirty="0"/>
              <a:t> configurations using neuroevolution.</a:t>
            </a:r>
            <a:endParaRPr sz="1400" dirty="0"/>
          </a:p>
        </p:txBody>
      </p:sp>
      <p:sp>
        <p:nvSpPr>
          <p:cNvPr id="7" name="Google Shape;115;p18"/>
          <p:cNvSpPr txBox="1">
            <a:spLocks noGrp="1"/>
          </p:cNvSpPr>
          <p:nvPr>
            <p:ph type="body" idx="2"/>
          </p:nvPr>
        </p:nvSpPr>
        <p:spPr>
          <a:xfrm>
            <a:off x="649901" y="2963103"/>
            <a:ext cx="3381772" cy="532153"/>
          </a:xfrm>
          <a:prstGeom prst="rect">
            <a:avLst/>
          </a:prstGeom>
        </p:spPr>
        <p:txBody>
          <a:bodyPr spcFirstLastPara="1" wrap="square" lIns="0" tIns="0" rIns="0" bIns="0" anchor="t" anchorCtr="0">
            <a:noAutofit/>
          </a:bodyPr>
          <a:lstStyle/>
          <a:p>
            <a:pPr marL="0" lvl="0" indent="0">
              <a:buNone/>
            </a:pPr>
            <a:r>
              <a:rPr lang="en-US" dirty="0" smtClean="0">
                <a:solidFill>
                  <a:schemeClr val="tx1"/>
                </a:solidFill>
              </a:rPr>
              <a:t>GNN - Graph </a:t>
            </a:r>
            <a:r>
              <a:rPr lang="en-US" dirty="0">
                <a:solidFill>
                  <a:schemeClr val="tx1"/>
                </a:solidFill>
              </a:rPr>
              <a:t>Neural </a:t>
            </a:r>
            <a:r>
              <a:rPr lang="en-US" dirty="0" smtClean="0">
                <a:solidFill>
                  <a:schemeClr val="tx1"/>
                </a:solidFill>
              </a:rPr>
              <a:t>Network</a:t>
            </a:r>
          </a:p>
          <a:p>
            <a:pPr marL="0" lvl="0" indent="0">
              <a:buNone/>
            </a:pPr>
            <a:r>
              <a:rPr lang="en-US" dirty="0" smtClean="0">
                <a:solidFill>
                  <a:schemeClr val="tx1"/>
                </a:solidFill>
              </a:rPr>
              <a:t> </a:t>
            </a:r>
            <a:endParaRPr dirty="0">
              <a:solidFill>
                <a:schemeClr val="tx1"/>
              </a:solidFill>
            </a:endParaRPr>
          </a:p>
        </p:txBody>
      </p:sp>
      <p:pic>
        <p:nvPicPr>
          <p:cNvPr id="8" name="תמונה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93" y="3654583"/>
            <a:ext cx="3394997" cy="1022493"/>
          </a:xfrm>
          <a:prstGeom prst="rect">
            <a:avLst/>
          </a:prstGeom>
        </p:spPr>
      </p:pic>
    </p:spTree>
    <p:extLst>
      <p:ext uri="{BB962C8B-B14F-4D97-AF65-F5344CB8AC3E}">
        <p14:creationId xmlns:p14="http://schemas.microsoft.com/office/powerpoint/2010/main" val="858897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rgbClr val="000096"/>
            </a:gs>
            <a:gs pos="0">
              <a:srgbClr val="1295BE"/>
            </a:gs>
          </a:gsLst>
          <a:lin ang="13500032" scaled="0"/>
        </a:gradFill>
        <a:effectLst/>
      </p:bgPr>
    </p:bg>
    <p:spTree>
      <p:nvGrpSpPr>
        <p:cNvPr id="1" name="Shape 58"/>
        <p:cNvGrpSpPr/>
        <p:nvPr/>
      </p:nvGrpSpPr>
      <p:grpSpPr>
        <a:xfrm>
          <a:off x="0" y="0"/>
          <a:ext cx="0" cy="0"/>
          <a:chOff x="0" y="0"/>
          <a:chExt cx="0" cy="0"/>
        </a:xfrm>
      </p:grpSpPr>
      <p:sp>
        <p:nvSpPr>
          <p:cNvPr id="63" name="Google Shape;63;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a:t>
            </a:fld>
            <a:endParaRPr/>
          </a:p>
        </p:txBody>
      </p:sp>
      <p:sp>
        <p:nvSpPr>
          <p:cNvPr id="9" name="Google Shape;61;p12"/>
          <p:cNvSpPr txBox="1">
            <a:spLocks noGrp="1"/>
          </p:cNvSpPr>
          <p:nvPr>
            <p:ph type="body" idx="1"/>
          </p:nvPr>
        </p:nvSpPr>
        <p:spPr>
          <a:xfrm>
            <a:off x="457199" y="2169969"/>
            <a:ext cx="5043055" cy="850323"/>
          </a:xfrm>
          <a:prstGeom prst="rect">
            <a:avLst/>
          </a:prstGeom>
        </p:spPr>
        <p:txBody>
          <a:bodyPr spcFirstLastPara="1" wrap="square" lIns="0" tIns="0" rIns="0" bIns="0" anchor="t" anchorCtr="0">
            <a:noAutofit/>
          </a:bodyPr>
          <a:lstStyle/>
          <a:p>
            <a:pPr marL="285750" indent="-285750">
              <a:buClr>
                <a:schemeClr val="dk1"/>
              </a:buClr>
              <a:buSzPts val="1100"/>
            </a:pPr>
            <a:r>
              <a:rPr lang="en-US" sz="1400" dirty="0"/>
              <a:t>NEMO successfully trains </a:t>
            </a:r>
            <a:r>
              <a:rPr lang="en-US" sz="1400" dirty="0">
                <a:solidFill>
                  <a:schemeClr val="bg1"/>
                </a:solidFill>
              </a:rPr>
              <a:t>GNN</a:t>
            </a:r>
            <a:r>
              <a:rPr lang="en-US" sz="1400" dirty="0"/>
              <a:t> representations to find optimal </a:t>
            </a:r>
            <a:r>
              <a:rPr lang="en-US" sz="1400" b="1" dirty="0">
                <a:solidFill>
                  <a:schemeClr val="tx1"/>
                </a:solidFill>
              </a:rPr>
              <a:t>mixed-precision</a:t>
            </a:r>
            <a:r>
              <a:rPr lang="en-US" sz="1400" dirty="0"/>
              <a:t> configurations using neuroevolution.</a:t>
            </a:r>
            <a:endParaRPr sz="1400" dirty="0"/>
          </a:p>
        </p:txBody>
      </p:sp>
      <p:sp>
        <p:nvSpPr>
          <p:cNvPr id="10" name="Google Shape;76;p14"/>
          <p:cNvSpPr txBox="1">
            <a:spLocks/>
          </p:cNvSpPr>
          <p:nvPr/>
        </p:nvSpPr>
        <p:spPr>
          <a:xfrm>
            <a:off x="457199" y="2821711"/>
            <a:ext cx="5996941" cy="212494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7DFFB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1pPr>
            <a:lvl2pPr marL="914400" marR="0" lvl="1"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2pPr>
            <a:lvl3pPr marL="1371600" marR="0" lvl="2"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3pPr>
            <a:lvl4pPr marL="1828800" marR="0" lvl="3"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4pPr>
            <a:lvl5pPr marL="2286000" marR="0" lvl="4"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5pPr>
            <a:lvl6pPr marL="2743200" marR="0" lvl="5"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6pPr>
            <a:lvl7pPr marL="3200400" marR="0" lvl="6"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7pPr>
            <a:lvl8pPr marL="3657600" marR="0" lvl="7"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8pPr>
            <a:lvl9pPr marL="4114800" marR="0" lvl="8" indent="-355600" algn="l" rtl="0">
              <a:lnSpc>
                <a:spcPct val="100000"/>
              </a:lnSpc>
              <a:spcBef>
                <a:spcPts val="0"/>
              </a:spcBef>
              <a:spcAft>
                <a:spcPts val="0"/>
              </a:spcAft>
              <a:buClr>
                <a:schemeClr val="lt1"/>
              </a:buClr>
              <a:buSzPts val="2000"/>
              <a:buFont typeface="Titillium Web Light"/>
              <a:buChar char="■"/>
              <a:defRPr sz="2000" b="0" i="0" u="none" strike="noStrike" cap="none">
                <a:solidFill>
                  <a:schemeClr val="lt1"/>
                </a:solidFill>
                <a:latin typeface="Titillium Web Light"/>
                <a:ea typeface="Titillium Web Light"/>
                <a:cs typeface="Titillium Web Light"/>
                <a:sym typeface="Titillium Web Light"/>
              </a:defRPr>
            </a:lvl9pPr>
          </a:lstStyle>
          <a:p>
            <a:pPr marL="0" indent="0">
              <a:buNone/>
            </a:pPr>
            <a:r>
              <a:rPr lang="en-US" sz="1600" b="1" dirty="0" smtClean="0">
                <a:solidFill>
                  <a:schemeClr val="tx1"/>
                </a:solidFill>
              </a:rPr>
              <a:t>Mixed-precision configurations in </a:t>
            </a:r>
            <a:r>
              <a:rPr lang="en-US" sz="1600" b="1" dirty="0" smtClean="0">
                <a:solidFill>
                  <a:schemeClr val="bg1"/>
                </a:solidFill>
              </a:rPr>
              <a:t>deep learning </a:t>
            </a:r>
            <a:r>
              <a:rPr lang="en-US" sz="1600" b="1" dirty="0" smtClean="0">
                <a:solidFill>
                  <a:schemeClr val="tx1"/>
                </a:solidFill>
              </a:rPr>
              <a:t>involve using different numerical precisions for </a:t>
            </a:r>
            <a:r>
              <a:rPr lang="en-US" sz="1600" b="1" dirty="0" smtClean="0">
                <a:solidFill>
                  <a:schemeClr val="bg1"/>
                </a:solidFill>
              </a:rPr>
              <a:t>representing and processing data </a:t>
            </a:r>
            <a:r>
              <a:rPr lang="en-US" sz="1600" b="1" dirty="0" smtClean="0">
                <a:solidFill>
                  <a:schemeClr val="tx1"/>
                </a:solidFill>
              </a:rPr>
              <a:t>in a neural network. By assigning lower precisions to certain components, such as using </a:t>
            </a:r>
            <a:r>
              <a:rPr lang="en-US" sz="1600" b="1" dirty="0" smtClean="0">
                <a:solidFill>
                  <a:schemeClr val="bg1"/>
                </a:solidFill>
              </a:rPr>
              <a:t>16-bit or 8-bit numbers instead of 32-bit </a:t>
            </a:r>
            <a:r>
              <a:rPr lang="en-US" sz="1600" b="1" dirty="0" smtClean="0">
                <a:solidFill>
                  <a:schemeClr val="tx1"/>
                </a:solidFill>
              </a:rPr>
              <a:t>floating-point, memory usage and computational efficiency can be optimized, resulting in reduced memory footprint and improved throughput.</a:t>
            </a:r>
            <a:endParaRPr lang="en-US" sz="1600" b="1" dirty="0">
              <a:solidFill>
                <a:schemeClr val="tx1"/>
              </a:solidFill>
            </a:endParaRPr>
          </a:p>
        </p:txBody>
      </p:sp>
    </p:spTree>
    <p:extLst>
      <p:ext uri="{BB962C8B-B14F-4D97-AF65-F5344CB8AC3E}">
        <p14:creationId xmlns:p14="http://schemas.microsoft.com/office/powerpoint/2010/main" val="1840813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p>
            <a:pPr lvl="0"/>
            <a:r>
              <a:rPr lang="en-US" sz="2400" dirty="0" smtClean="0"/>
              <a:t>The method </a:t>
            </a:r>
            <a:r>
              <a:rPr lang="en-US" sz="2400" dirty="0"/>
              <a:t>is based on the integration of three techniques:</a:t>
            </a:r>
            <a:endParaRPr sz="2400" dirty="0"/>
          </a:p>
        </p:txBody>
      </p:sp>
      <p:sp>
        <p:nvSpPr>
          <p:cNvPr id="82" name="Google Shape;82;p15"/>
          <p:cNvSpPr txBox="1">
            <a:spLocks noGrp="1"/>
          </p:cNvSpPr>
          <p:nvPr>
            <p:ph type="body" idx="1"/>
          </p:nvPr>
        </p:nvSpPr>
        <p:spPr>
          <a:xfrm>
            <a:off x="457200" y="1428748"/>
            <a:ext cx="6537960" cy="1093472"/>
          </a:xfrm>
          <a:prstGeom prst="rect">
            <a:avLst/>
          </a:prstGeom>
        </p:spPr>
        <p:txBody>
          <a:bodyPr spcFirstLastPara="1" wrap="square" lIns="0" tIns="0" rIns="0" bIns="0" anchor="t" anchorCtr="0">
            <a:noAutofit/>
          </a:bodyPr>
          <a:lstStyle/>
          <a:p>
            <a:pPr lvl="0">
              <a:buFont typeface="+mj-lt"/>
              <a:buAutoNum type="arabicPeriod"/>
            </a:pPr>
            <a:r>
              <a:rPr lang="en-US" sz="1800" dirty="0"/>
              <a:t>Formulating layer-wise mixed-precision quantization of a workload as a multi-objective search problem enabling us to apply traditional search methods as distinct species.</a:t>
            </a:r>
            <a:endParaRPr sz="1800" dirty="0"/>
          </a:p>
        </p:txBody>
      </p:sp>
      <p:sp>
        <p:nvSpPr>
          <p:cNvPr id="83" name="Google Shape;83;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a:t>
            </a:fld>
            <a:endParaRPr/>
          </a:p>
        </p:txBody>
      </p:sp>
      <p:sp>
        <p:nvSpPr>
          <p:cNvPr id="5" name="Google Shape;82;p15"/>
          <p:cNvSpPr txBox="1">
            <a:spLocks/>
          </p:cNvSpPr>
          <p:nvPr/>
        </p:nvSpPr>
        <p:spPr>
          <a:xfrm>
            <a:off x="457200" y="2658993"/>
            <a:ext cx="6537960" cy="10934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7DFFB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9pPr>
          </a:lstStyle>
          <a:p>
            <a:pPr marL="419100" indent="-342900">
              <a:buFont typeface="+mj-lt"/>
              <a:buAutoNum type="arabicPeriod" startAt="2"/>
            </a:pPr>
            <a:r>
              <a:rPr lang="en-US" sz="1800" dirty="0"/>
              <a:t>Refactoring of the workload into a sequential graph representation suitable for GNNs, which we can formulate as neuroevolution species.</a:t>
            </a:r>
          </a:p>
        </p:txBody>
      </p:sp>
      <p:sp>
        <p:nvSpPr>
          <p:cNvPr id="6" name="Google Shape;82;p15"/>
          <p:cNvSpPr txBox="1">
            <a:spLocks/>
          </p:cNvSpPr>
          <p:nvPr/>
        </p:nvSpPr>
        <p:spPr>
          <a:xfrm>
            <a:off x="457200" y="3889238"/>
            <a:ext cx="6537960" cy="1093472"/>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7DFFB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1pPr>
            <a:lvl2pPr marL="914400" marR="0" lvl="1"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2pPr>
            <a:lvl3pPr marL="1371600" marR="0" lvl="2"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3pPr>
            <a:lvl4pPr marL="1828800" marR="0" lvl="3"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4pPr>
            <a:lvl5pPr marL="2286000" marR="0" lvl="4"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5pPr>
            <a:lvl6pPr marL="2743200" marR="0" lvl="5"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6pPr>
            <a:lvl7pPr marL="3200400" marR="0" lvl="6"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7pPr>
            <a:lvl8pPr marL="3657600" marR="0" lvl="7"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8pPr>
            <a:lvl9pPr marL="4114800" marR="0" lvl="8" indent="-381000" algn="l" rtl="0">
              <a:lnSpc>
                <a:spcPct val="100000"/>
              </a:lnSpc>
              <a:spcBef>
                <a:spcPts val="0"/>
              </a:spcBef>
              <a:spcAft>
                <a:spcPts val="0"/>
              </a:spcAft>
              <a:buClr>
                <a:schemeClr val="lt1"/>
              </a:buClr>
              <a:buSzPts val="2400"/>
              <a:buFont typeface="Titillium Web Light"/>
              <a:buChar char="■"/>
              <a:defRPr sz="2400" b="0" i="0" u="none" strike="noStrike" cap="none">
                <a:solidFill>
                  <a:schemeClr val="lt1"/>
                </a:solidFill>
                <a:latin typeface="Titillium Web Light"/>
                <a:ea typeface="Titillium Web Light"/>
                <a:cs typeface="Titillium Web Light"/>
                <a:sym typeface="Titillium Web Light"/>
              </a:defRPr>
            </a:lvl9pPr>
          </a:lstStyle>
          <a:p>
            <a:pPr marL="419100" indent="-342900">
              <a:buFont typeface="+mj-lt"/>
              <a:buAutoNum type="arabicPeriod" startAt="3"/>
            </a:pPr>
            <a:r>
              <a:rPr lang="en-US" sz="1800" dirty="0"/>
              <a:t>Finding a Pareto optimal set of solutions using NEMO leveraging traditional search and GNNs as separate species in the population.</a:t>
            </a:r>
          </a:p>
          <a:p>
            <a:pPr marL="419100" indent="-342900">
              <a:buFont typeface="+mj-lt"/>
              <a:buAutoNum type="arabicPeriod" startAt="3"/>
            </a:pPr>
            <a:endParaRPr lang="en-US" sz="1800" dirty="0"/>
          </a:p>
        </p:txBody>
      </p:sp>
      <p:pic>
        <p:nvPicPr>
          <p:cNvPr id="2" name="תמונה 1"/>
          <p:cNvPicPr>
            <a:picLocks noChangeAspect="1"/>
          </p:cNvPicPr>
          <p:nvPr/>
        </p:nvPicPr>
        <p:blipFill rotWithShape="1">
          <a:blip r:embed="rId3">
            <a:extLst>
              <a:ext uri="{28A0092B-C50C-407E-A947-70E740481C1C}">
                <a14:useLocalDpi xmlns:a14="http://schemas.microsoft.com/office/drawing/2010/main" val="0"/>
              </a:ext>
            </a:extLst>
          </a:blip>
          <a:srcRect r="79166"/>
          <a:stretch/>
        </p:blipFill>
        <p:spPr>
          <a:xfrm>
            <a:off x="6995160" y="710976"/>
            <a:ext cx="1905000" cy="2136588"/>
          </a:xfrm>
          <a:prstGeom prst="rect">
            <a:avLst/>
          </a:prstGeom>
        </p:spPr>
      </p:pic>
      <p:pic>
        <p:nvPicPr>
          <p:cNvPr id="8" name="תמונה 7"/>
          <p:cNvPicPr>
            <a:picLocks noChangeAspect="1"/>
          </p:cNvPicPr>
          <p:nvPr/>
        </p:nvPicPr>
        <p:blipFill rotWithShape="1">
          <a:blip r:embed="rId3">
            <a:extLst>
              <a:ext uri="{28A0092B-C50C-407E-A947-70E740481C1C}">
                <a14:useLocalDpi xmlns:a14="http://schemas.microsoft.com/office/drawing/2010/main" val="0"/>
              </a:ext>
            </a:extLst>
          </a:blip>
          <a:srcRect l="20752" t="357" r="53749" b="-357"/>
          <a:stretch/>
        </p:blipFill>
        <p:spPr>
          <a:xfrm>
            <a:off x="6797040" y="710976"/>
            <a:ext cx="2331720" cy="2136588"/>
          </a:xfrm>
          <a:prstGeom prst="rect">
            <a:avLst/>
          </a:prstGeom>
        </p:spPr>
      </p:pic>
      <p:pic>
        <p:nvPicPr>
          <p:cNvPr id="9" name="תמונה 8"/>
          <p:cNvPicPr>
            <a:picLocks noChangeAspect="1"/>
          </p:cNvPicPr>
          <p:nvPr/>
        </p:nvPicPr>
        <p:blipFill rotWithShape="1">
          <a:blip r:embed="rId3">
            <a:extLst>
              <a:ext uri="{28A0092B-C50C-407E-A947-70E740481C1C}">
                <a14:useLocalDpi xmlns:a14="http://schemas.microsoft.com/office/drawing/2010/main" val="0"/>
              </a:ext>
            </a:extLst>
          </a:blip>
          <a:srcRect l="45918" t="1427" r="28583" b="-1427"/>
          <a:stretch/>
        </p:blipFill>
        <p:spPr>
          <a:xfrm>
            <a:off x="6812280" y="710976"/>
            <a:ext cx="2331720" cy="2136588"/>
          </a:xfrm>
          <a:prstGeom prst="rect">
            <a:avLst/>
          </a:prstGeom>
        </p:spPr>
      </p:pic>
      <p:pic>
        <p:nvPicPr>
          <p:cNvPr id="10" name="תמונה 9"/>
          <p:cNvPicPr>
            <a:picLocks noChangeAspect="1"/>
          </p:cNvPicPr>
          <p:nvPr/>
        </p:nvPicPr>
        <p:blipFill rotWithShape="1">
          <a:blip r:embed="rId3">
            <a:extLst>
              <a:ext uri="{28A0092B-C50C-407E-A947-70E740481C1C}">
                <a14:useLocalDpi xmlns:a14="http://schemas.microsoft.com/office/drawing/2010/main" val="0"/>
              </a:ext>
            </a:extLst>
          </a:blip>
          <a:srcRect l="70501" t="714" r="-83" b="-714"/>
          <a:stretch/>
        </p:blipFill>
        <p:spPr>
          <a:xfrm>
            <a:off x="6768062" y="3095256"/>
            <a:ext cx="2389675" cy="18874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2">
                                            <p:txEl>
                                              <p:pRg st="0" end="0"/>
                                            </p:txEl>
                                          </p:spTgt>
                                        </p:tgtEl>
                                        <p:attrNameLst>
                                          <p:attrName>style.visibility</p:attrName>
                                        </p:attrNameLst>
                                      </p:cBhvr>
                                      <p:to>
                                        <p:strVal val="visible"/>
                                      </p:to>
                                    </p:set>
                                    <p:animEffect transition="in" filter="wipe(down)">
                                      <p:cBhvr>
                                        <p:cTn id="7" dur="500"/>
                                        <p:tgtEl>
                                          <p:spTgt spid="8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dow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down)">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down)">
                                      <p:cBhvr>
                                        <p:cTn id="23" dur="500"/>
                                        <p:tgtEl>
                                          <p:spTgt spid="6"/>
                                        </p:tgtEl>
                                      </p:cBhvr>
                                    </p:animEffect>
                                  </p:childTnLst>
                                </p:cTn>
                              </p:par>
                              <p:par>
                                <p:cTn id="24" presetID="22" presetClass="entr" presetSubtype="4"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down)">
                                      <p:cBhvr>
                                        <p:cTn id="26" dur="500"/>
                                        <p:tgtEl>
                                          <p:spTgt spid="10"/>
                                        </p:tgtEl>
                                      </p:cBhvr>
                                    </p:animEffect>
                                  </p:childTnLst>
                                </p:cTn>
                              </p:par>
                              <p:par>
                                <p:cTn id="27" presetID="22" presetClass="entr" presetSubtype="4"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uild="p"/>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a:gsLst>
            <a:gs pos="12000">
              <a:srgbClr val="00AAC6"/>
            </a:gs>
            <a:gs pos="51000">
              <a:srgbClr val="0037B3"/>
            </a:gs>
            <a:gs pos="100000">
              <a:srgbClr val="00001A"/>
            </a:gs>
          </a:gsLst>
          <a:lin ang="13500032" scaled="0"/>
        </a:gradFill>
        <a:effectLst/>
      </p:bgPr>
    </p:bg>
    <p:spTree>
      <p:nvGrpSpPr>
        <p:cNvPr id="1" name="Shape 74"/>
        <p:cNvGrpSpPr/>
        <p:nvPr/>
      </p:nvGrpSpPr>
      <p:grpSpPr>
        <a:xfrm>
          <a:off x="0" y="0"/>
          <a:ext cx="0" cy="0"/>
          <a:chOff x="0" y="0"/>
          <a:chExt cx="0" cy="0"/>
        </a:xfrm>
      </p:grpSpPr>
      <p:pic>
        <p:nvPicPr>
          <p:cNvPr id="35" name="תמונה 3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9676" t="43055" r="50417" b="35852"/>
          <a:stretch/>
        </p:blipFill>
        <p:spPr>
          <a:xfrm>
            <a:off x="725489" y="2217420"/>
            <a:ext cx="7741920" cy="2301874"/>
          </a:xfrm>
          <a:prstGeom prst="rect">
            <a:avLst/>
          </a:prstGeom>
        </p:spPr>
      </p:pic>
      <p:sp>
        <p:nvSpPr>
          <p:cNvPr id="9" name="AutoShape 6" descr="data:image/png;base64,iVBORw0KGgoAAAANSUhEUgAAAt8AAADcCAYAAACoAc1DAAAAAXNSR0IArs4c6QAAIABJREFUeF7snQd0VcXXxTchECAhBAgl9N47CqLYQIoFu4gVK4qdv4oNK/aKgqiIvYMNFRWkKiA2itJ7DRASQidAyrd+k2/w8nxJXspLnVmLBSS3zOw5ZZ8zZ+aWSktLS5NrDgGHgEPAIeAQcAg4BBwCDgGHQNARKOXId9Axdi9wCDgEHAIOAYeAQ8Ah4BBwCBgEHPl2guAQcAg4BBwCDgGHgEPAIeAQyCcEHPnOJ6DdaxwCDgGHgEPAIeAQcAg4BBwCjnw7GXAIOAQcAg4Bh4BDwCHgEHAI5BMCjnznE9DuNQ4Bh4BDwCHgEHAIOAQcAg4BR76dDDgEHAIOAYeAQ8Ah4BBwCDgE8gkBR77zCWj3GoeAQ8Ah4BBwCDgEHAIOAYeAI99OBhwCDgGHgEPAIeAQcAg4BBwC+YSAI9/5BLR7jUPAIeAQcAg4BBwCDgGHgEPAkW8nAw4Bh4BDwCHgEHAIOAQcAg6BfELAke98Atq9xiHgEHAIOAQcAg4Bh4BDwCHgyLeTAYeAQ8Ah4BBwCDgEHAIOAYdAPiHgyHc+Ae1e4xBwCDgEHAIOAYeAQ8Ah4BBw5NvJgEPAIeAQcAg4BBwCDgGHgEMgnxBw5DufgHavcQg4BBwCDgGHgEPAIeAQcAg48u1kwCHgEHAIOAQcAg4Bh4BDwCGQTwg48p1PQLvXOAQcAg4Bh4BDwCHgEHAIOAQc+XYy4BBwCDgEHAIOAYeAQ8Ah4BDIJwQc+c4noN1rHAIOAYeAQ8Ah4BBwCDgEHAKOfDsZcAg4BBwCDgGHgEPAIeAQcAjkEwKOfOcT0O41DgGHgEPAIeAQcAg4BBwCDgFHvp0MOAQcAg4Bh4BDwCHgEHAIOATyCQFHvvMJaPcah4BDwCHgEHAIOAQcAg4Bh0C2yffMuUv0y6ooxe4so5RUB2BxRaCUpOjI0upSd7dO61ZTFSqU8zvUrdu3aN7KOSpdc68OpR0srnC4cTkECiUCYaUrqJLqqnFkK0VXqZZhHzdt2qR169apbNmySklJKZRjKYqdCg8PV1pamlq1aqUyZcr8ZwiHDx/Wr5MXa/HXyYpfv1+pzmcWxWl2fS7mCFSoGKo6XUPUfUA91W1QK19GGzD5jk9I1PBPdmvOyhAlp0DNXCvuCOBUQkpJDatLz1yepiaN6h015Bl/TNKasF91KPWgVCqtuMPhxucQKJQIpKmUKoREqFnySerW8cSj+gj5mzdvnuLj4w1JdC04CFSpUkVNmjRR9erVj7xg84Y4vXfLUi38IV5pyQ774CDvnuoQyCMESkkR1ULV/+lGOu2KVgoNDc2jB/t/TEDkOzk5WTeP2qzfVoYoKry0Tmu9X61rJalsmdJB7Zx7eMEhkJqaprWxuzV1dQNt2J6sOlWSNeamcMXUTM+uzV4wXUs1XSmlDivycIyiUxqqYnilgutwMX+zC3eL+QTncHiJu3coMXyddmubQtPC1DH0DHVq08U8DbIN8d6yZYv5d40aNQQZL1++fA7f5m7zIsAKwp49e4R/PHTokCpXrqw2bdqoUqVK2pm4S68MmK9FP8Wrckw5dbi0rBp2jlJoaIgD0SHgEChkCOyM36vFXyZr2YxdKhMWoivfaqjT+ncIai8DIt8Tpq/U8K/KqVJ4aQ2/YK+O69REISHOiAR1ZgrJwzdvTdA9HyRr8frD6t+9jO7pX0379u3VF8tGK6nsTjUNO1Zd6vRWxYiKhaTHrhsOgZKFwK7du/Trlu+0LukfVQurr771rlR4hXBt3bpVixYt0sGDBw0hPPbYYxUWFlaywAnyaFNTU7Vy5UqtWrXKBDgQ8BNOOEHjRv6iL4dsU9XGoRr8WUu1atfU+cwgz4V7vEMgNwjs379f7z8+UzOf36+aLcvrnh+PUc2Yf1eycvNsf/cGRL5vfW27Zi0+qEHdt+rGizurVCmXh8vriSjMz/vt7426cUwpVa1YShMerKK/l/6pRWUmKTKsqk6pcolqVKtZmLvv+uYQKPYIbNqyQdMTP9bBlP06vnx/tWrSxmS9Y2NjTS3yKaec4oh3EKVg7ty5SkhIUMWKFdW+bQc9f8HvWvnLTl30cowuuOmEIL7ZPdoh4BDIKwQSd+zUwyf/rLilh3TL1y3V/azWefXo/zwnIPJ91sOx2pyQqnduDlGHlvlTjB60EbsHZxsBlldPuXer9h5I07fDIrRhzx/6e/9UhcfX0eU9bnbBWLYRdTc4BPIWAbKu7/3ygpIqxeu4SuepQ4Ou+v7770VmtlatWurUqVPevtA97SgEli9ffmRDa82qdfR6/9Xak3BQQya1UNtOzR1aDgGHQBFB4IVrJum3d/bo/OdiNOCu4AXOAZHv3g/EavuuVI27K0xNG2S8o76IYOu6mU0EcOy9H9ii+N2pGj+0nOLT5mvBzqkK31pPV/S5KZtPc5c7BBwCwUDg/ZkjtD9qq46teJY6N+qub775xpQ61K1bV+3btw/GK90z/x+BNWvWmPITVhmiK8VozMXrlLT3sIZOa6tmrRo6nBwCDoEigsDo26ZpxsgdOuvx6rrygZOC1mtHvoMGbfF5sCPfxWcu3UiKLwKOfBfc3K5du9aQb05I8JLvu6e2UfPWjQquY+7NDgGHQLYQGH3bdM0YmeDId7ZQcxcHBQFHvoMCq3uoQyBPEXDkO0/hzNbDHPnOFlzuYodAoUWgRJLvxMRE/fXXXypXrpy6d+/+n8n5+eefzZFOrVu3VkxMzFG/37x5s5YuXWp2m3fu3DnXE/vPP/+Ys3Hph7+PJ/CC7du3a+HCheZ81wYNGuT6ndl5QFxcnH7//Xc1a9bM/AlmK2jyvW/fPiMXM2fONMem8WGLhg0b6qSTTlLz5s0znJ9gYsKzDxw4oF9++UURERE67rjjsn2aAeP6888/zfFvvo0MWu3atRUdHW1k2rX8QYANikuWLFGLFi1Up06d/HlpHr2lsJBvNh7++uuvYhPijh07FBUVZfQUfcVO+m7Y51p0AZuObfdtHOXHNdghnkHbuHGjqLPGNnft2tX4DN9GJnrDhg3m+D+OWQxmy2vyzQk12DxOYPBtVatWNeeJ16xZU6VL/3vcL9eD4zHHHKMKFSoEPFz2BYAv9sy38RzmBVvEB5ryszEWfBxnqGenbGrBggXatWuX4QHY5vxq1nb4vo/SL+w4OFarlndlu+zF+uGHH8wzu3Tpkid7r9ArNmqzR4Rytcwa/hj969atm3m3lVdOVUIf//77b6P/PCsyMtLvo+Bty5YtMxwmq/fl1zyWSPI9f/58M5Eci8XEeQ0mx2Y1bdpUe/fu1b333qunnnrqqLm477779PTTT+viiy/Wp59+mqt5ggxdeumlRrAx4L5E3z78888/10UXXaThw4dr2LBhuXpndm9mM9UFF1wgxv3QQw9l9/ZsXV+Q5Hv16tW6/fbbNXHiRNNnziimPzgnDOsdd9yhe+65xxDy/G58MZDgrHHjxvrxxx+zfX4yMt6zZ08T5PlrjI8v5zHGAQMG5IlxzW+Mgv2+adOmGfz69u2boYHPqA8EcjgQ5g+HQXvttdd000036eWXX9Ztt90W7O7n6fMLmnyjl+CJPkKaIB04YXsONvYcu33llVceRRobNWokyCuyjl2rX7/+UbhA5tu2bWvIIQka2vPPP6+7777bPOfNN9/UVVdd9R/9QG9Gjhyp999/X5dddlmeYu37sLwm33yRFNuwYsUKv/2uV6+ebr75Zt16661H7A5HHOKvZsyYYbCE2EyfPt1glxl5heRyPYGKv0bwhK954okngh7EeN+PfSSpceqppx6x/4FMYu/evQ0RnDJlijp27BjILXlyzRtvvKEbb7zR77OQUzC+//77jS3Pi7Z7924ThPXo0UNfffVVnpxm9NZbb+m6664Tf19zzTUZdpOAjaCIQJDjTPHL+ELklaAbnT777LNNcgoexTxip/GTEG2CBdro0aONDD/33HP63//+lxew5PoZJZJ8MzkYHM5MRZhQItvGjRunyy+/3GQJTz75ZKOMlnCRDT/99NONoWEyM1KAQGfFke+jkSoo8k0mARkgE0mme/DgwSaLxXzPmjVL77zzjnHGOKEXXngh6F+k8pWfvCLfZJQgD94AgozBnDlzDImBwOBQyWi5djQCffr0OZJlxbllp+EIzj//fEMGX3/9dXPr119/rWeffdY4ggsvvDA7jyvwawuafM+ePdskI1iVw7lir0mYkIXEAX/88cfm0/YEONdee+0RvCz55gcE2uiyN6ObGfnmHu6fOnXqf1YfiwP5Bktk0WYOSTqwwvvZZ5+ZYOSVV14x5IWGfYRAv/rqqwYLNtyec845JkHz5JNPZiiflnyzknvDDTccyc4yV2RCv/32WzOnzOd7772Xb3LOJlaIIBlsyFmgDbzwGQReyF9+NUu+sdPnnXfekdeCL4SUlXtWEggKbLCfm74VJPmGE8C5kMsPP/zQrIr4km+SpCRUX3rpJRN44M8IEK+//nqNGTPmiL1lbkl0kDgtDK1Ekm+iqYEDB5rJfPzxx/XAAw8cmQuMAhMGQSGjwtII5R40DA7RH0Rs0qRJR5EUDAhkmmURlkh8Pw7EO2n8nGv5QyNT4i/z7b0+s8w32R7+8FxKCDL6KBHv4zoaDiezT5pyHULPNfStOGe+zVdVb77ZZLVYVgZrlj69jawnCsu88m9KBWi+c8qzvB8X4fcWS+bFX1kRONvlccg+//eVH1/yze+Zz6zm0Y7BZr7J9E2ePNlkErwNo80cI9NDhw7VM888c9Tv6ZNXJnxlzH5OnHFYOfM3Xq7jD7/jb/SFMXgJkMWMDjBOf2f92/7wLmSU+zP6JgD95plWP3yNrv0dP7d9t8+013INDoAlcww7JQve92WmW/QVHYJgX3HFFYYQWvy8c+/tl1en/WFAf3g/fyyO1u7kh1MpSPLNlx6ZC+YBG47DJWNqG3i8/fbbxvEyT2QmbRkD5BldAn9We7788ktjz23LKvMN7oMGDTJky6vLxYF8Q7AJwCkx8TZsAVnUXr16mYCRAN2r7/x7woQJhgRCgshaZ+SDLPmmxIX58yWsJLXOOussgy2ZTbKt/vymb1lKVjpux4O9QVetbfLqsHdMXlniHvqATfD1mf7u4V6vfcI2+bP7Xh22fMDXFmaky5Z8k/zDnngb83j11VeboInggADT+iqv3fW1h9aGgYkvj/Al3/wezDPzP9YuWXvPPV68fTPfXpy9/sDiyd/2fl/y7SuPBOcnnniiCajAKit7m12fY8ed2+/QlEjyzUSSzWS5gyULjIdtZD4pObnkkks0atQoQ9ApDaGx1IkRYvmYGloIunWu7777rqkpwjix9IYh4jorPI899piSkpLMs8gisHzI3w8//PB/yDdRHFkFJpfAgHf5lp2gLGTtyfKwBIgz4b08z7d85aeffjKZBGoXadSYkoljWcprGAgqWGalDh0DSWkORBMhLq5lJ2Q9WDKE+EKsGbO/hkFDFpgXHDCZoRdffNFkam655RbjdBYvXmyyQCx74zyQH4I35Imf8QESgjtLfpkXZA+ZIMNO5gcZIevOvNugz0u+WWqHXNBvHCUrOETzGe0XYCxZkW+uwckis2QKx44dewQCZJpsLTJB38AKo08faYzNGnhkiswX99C3M844w4zXOkvGC4aUW0BkCXQgSZAo9IisDWPjfmSf7AVj88rzzp07jcMhiGAFi/o9cOU6bz0uxpx+k8lnWRz8+/fvb0iwDZAgABhn5pbAmlUusEZvWSFgNQSdoNQLosb7GBNZcMaA0Wa5E7zQLXQS3cKm8EyM/ieffGJ+j+2A/LG0zfN4z0cffWR0kP7TuJ/rv/jiC/M85ITMLgGRJUWMH4wpmTvzzDPNs5kblmOPP/54U4oR7K9LFiT5Rl/AjDPF/WWhwRFiQCCN3CNTdm8O+FvyjhzioNFXsKRlRr7JxhKcYhexu/gB24oz+UZu0QPsIqU6ZFTxETZTjs6AJXqGTYAY4ev81RxnRb7RNfTDlrSQtYVA4tuYc2ws7+V96DPPI1GGDrJ6iY6g4yRKvAQOW0CQhv2hzIa+ocfoMBlV7sX+sV+An9EgnCNGjDA+Ab0ncYGt5ffWzhCErV+/3pTr2X0b3IdfwJ7zLlYGeBc209pB9m/h+wlYkFXsIGWP2DL8PH8ya5mRb+774IMPzCqb5TbYOXDCtuOj4Ay8e8iQIcaGoVNgCu7ML7XT+AJKjiwWtuyEcWC3sE/o4LnnnmtspTcgAhP85G+//WbsJ/ciF2DHv2mWfIMhfoXVQa4lc8111g/jF+666y7DtR588EHj53zJN3Yef4sP4J1wO3QV/8m12EuqHLCt2H9vwI0fgruxyoPPQeZ4jh07fUXnKQ9EfpA/5omqCFaCclOGWmLJNw6+Q4cOxvDieHFYLCHxs379+hllgUzwh8lhYlCqO++88whBQXBZysCZouwILTXjOFY2r5EpwMDjVKlFgjAxWSyxsTECgaN+3Jv5hqwR/eMIIG8oDI7fS74xJtRf8276TZ9RdMaBYcEpUX9HGz9+vAky6APEiQiUbBDkEUKNoaRRl4pDQTlRQPrHMxkHDp/3FceabwwJjhWFBLdAG6STeSIwwhEwtxgGlBxsIUIYbeaGOYEIbNu2zdyDEcChUHZAVgllRiaYMwwXRogaNwgmMmXJN4adecTQQUh5J/9HJpGjjFpW5Bs5JvuPUUeWrUzgbDHizD+ElDHjqJAJ6lsZC0vIyDg/t3Xy9A1CiOHEMGMckVOcGQYfJ039niX91NRyDY4WZ9SyZUsje+CAU0M/uAcjiBMmSOEaVijQWXQOB4e+oYdcR98gDvQVp4xxRm8g+pSMIeOMgf8zNhvMoOd2LBhbfsezwJD7beCKMUa3wAf8WAJmjGQPeT/BE3s0MPxci9FmziGA7BWBrHhrvnk2JBuMzNcL27c3fUIvcXIsIRMIE0hA1pEtdJl3gQMygiyg66ziBLMVJPlGfsDI3wpNVmO25BvCyHMg5ugN8pcV+WYumT+uRSeRSRtEFwbyndNzvm3Nt7/MN/pL8AxRgpAQZBNQemu+0SECZuwAvhSMIXP+NrVlRb7RO/wk9obNjDwLEmRXlNEFbO0ff/xhbCC6h43EvvIH8oguspoMAaOv2BOCB2wBpJnVEGw0toX7IaUQSW/NN/YbDoDOWTuDPcPO8Gz0C1vnW/PN77kP/4oNpP+MA7vJag1BNfdhv1hpRK8ZM7Ye34EP4PckyjIj4FmRb5tIIWlGX3kedoGxWDuIz4A/wAEITHg//sfyF0jyd999Z8iozXxj37A3BCzYVHAkacWz6RP2iPHYPQQEM8wftpO5g38QKMGBLPnGPlMuRnDD3OH/sM34SIKH7NZ8M8/YB8aBvoIxfgwy7lvzzdxD7Jlv7Dw2FTnmHoJygnbeT4ABFtSQMx6IOnpDAAO22OuctBJLvlFwyCZAMmEAzaQhlDhLnDIOH4MCKUO5mQQUB8AhbCgkkRXCiEFHsTFYRH04B4gXxsGeUgFRY/IgXUROLJeyFG3JN46VbBbCiGDwDgyIb9kJAowyY+DIwrB8h5CgdBBknDPPRFl4HtE7RIF7IBcQBH6OgkGC+Jl1ICg976bPBAf0gf48+uijxZJ8Q37ZnOW7hIdRwUDbJS2rXGCKwbDkG9lhTnFMOCWM0iOPPGKIF89mPjBKBFPgj3HBqEOukAMylWDNMiEZVUvCkCGMO4QSw4WcIR9kdcgW4PghcBhxjBWOJ6Mo3JJvZBhjbDN9jA09gGSSzcIJICvIEwYXnYA04lwxhDSMLFkRZJ1lYhwq5BsHhj4hZ4wHI8//6Ts6Azm25BsHgyHEOSDDYEKwgnNEnnkvRBJsCEAh3DhTyBLPAQt0guuZI4wgq0XoGhkTMmRkSciCkSVHP8ksgR3BJeSAubDkm/4wT+gA+sbfBAOscHC/LTvh/SxpMnZ+BiknwwU+zAN6xDzQfwgx7+J56CJ6ha5D/AkQfDdcgjt4QbBxFuACBpB4nCP6ikOiRh/9xvFxPc/BcdEv+kPDAebUIQTiRAqSfKMTyCsZf289N6QAmfVtyKI9icKSbzKBJCqYM3QGuWFOM8t8o88Eh8wDOk+Aaje/Fzz5TtbQaW1y9JEdS76RGYijPb2EbCQZWoJbdAriaA8m8JJv5BWigg6ir+ieb9mAnRNLvll9QM9ZZaZBkAkekXP8KKs9yDPPwbZCSsli4pcJcrFjkEbsJzqFXUHHsUHYKWwOOseJNfgyatTxxTybe7E36A7zjd5hn73kG1uCDqNPJL7QYXwgskdyjD/Yby/5tqvd+AF8pk04cB+btAkYGB97DSz5ZuwEgeg4tsz6b9/VeF+ZtuSbQMBbY4/84xOQTew6iSXsjiXf2Czej68DV4IE3gUPwJ6SdWYuyMozl2BAZhjd4hpIKgEL48CHMCZ0iPkEp9NOO81k0LmGFU1sN3PIffg2bCXvhIRb8s1zeB6Y0T/mmHe3a9fOZLEJsrKz4dLKDnOPf8E+Mr++Gy5JvpJww2azUgAfo5+UIROQw/UYE3YW0s21EHD6w3j5PXaAP/i/nLQSS74hHiglRhwyw78RRBQDJQZwygEQSsguhpsJIDLC+BMlWqKOAkC2bUOImEyMPIoKiUe5IUFk0SlpoXk3XEIEyIShrBAk3m1rlXzJty2BQKAQcttw1vTLfoIYBw6pQsDIYFgnBDHCIHA9QojQYQjBBGEj620bkSEGBUJJSUswG+/P7y9cgh8ygMGCsNmG8cawg423QfwgRzgSjDOEjPsxHrZBmDE0OGuiaBqZJRQWpwL5Rh4s+eY9zL9tGDvmA2NKeRKOkPciVwSCZDBo/J55ZD6RM+9SmbfPlnxD3AgevLVqPJNAg59DSu1yOsYRmbE1rtahci2bq5BtcEBPMD4EBjgy7wYfjDgYQJJwGJZ8s5oEkbRLlWQTMcDIKkTGiwOkiPFjtBkHOoo+sXRqa+8JgpFjMEJ2wZx+gov3JCP0CIfFHwizJd+QDubM6htzh/GGUBAUYbx9N1yiu+gpTg6HZgMfghUcMU4MTBijvw2XXvKN3uOw6B/98soScoMjgigwx2SoIN/YCZ5rP+dOMAgZINNGQI29ClYrSPKN42aMyB4BlG1k8eyKjXfcrOjYVSEv+ebfyCa238oj+pTRaSf2pClkA/lnXnHGEJTiQL7RFW+tr3dfEnYFX0Pga8vBvKedZHfDpc3weu2QPamGMg3IEASfZsk3pBKfSkOv+Df6ii/2nlqDXUG/ydRjbyg/ItnEvNln8gyIIdeSVIJYesk3z0SXIOwECfZ4X4IR7Az6h13xkm9bVog9sEk2K4f4CO6hpIbn8XxIK+8kILCBMolA3onNQ9czapZ8Ywu85R74T/wVuIIBNhy7bck3GWnsnA2wsDvYIf54D4/AluBXGAc2l4QSGEGC+Zn1afQPsorfhBvAEfABjA97Zv0UsgSf4TALfg8OlnxzHf+29fTYNWwtiQvmDH3MDvkGU38bLn3JN/1Fp/E53tNPsLPMKwEa842sIUMEJpBxsvk0glL8DjKV06NiSyz5BkCEgWwYS+NkGhEyFJmIjkjUEhDINcQbYkIEzm5ihIWMHFkTDIPvmd+WtOJQIV0IBRG5XT7m/ZZ8k1VAISB09AHn4ksabNkJzyX7wsSTefQ9rxZiDsHndyg8CokiI5AYTDIMPB+hIjuHMYHgQWhQTvrnbWQyURyyPMWRfNtlbO/mFMYPRpBHezY2pApMyQLxty1tQAmJ0G0Wx2JHJgmCgFNDkbnOnhcMxjwH8k0WGeMH0fU2jB9LZZBOjA/EkqVM5M2ex428QASYX2TW7jHwNdqWfPNzyKutWUQ2GAcGlf5hLJFtMuAEkxAa5N5XtukDz8R58XvINxlosmje2nNkDkOGsUUPGCd4YwgJdq0OkKGGyDAWX9IIyQZL3ke/IMSMlVUjsmDIOO8n44EjQq4xhlzL6pU3C8dz6AfXModkhriGbB2rFLYxX8wnwRW6yZj8nXYCfjgJHAolIugR/eR+5oz3BUK+WbaF2HAv8+B1bvQJfOg3WSjGxpgh+9gdu9mQYANbBiEnc2cDk2AQ8IIk38w1Thm5sEkMxkjSBHtuG0kE9JLAiMCO5iXfrO5AAiHwzBsBNLKaFfkmWCVTie6iS8gQslOwRw3mPvONLUF2bE0usk2wToCJHeTn4A6GvkcNZpd8U36HffOuzrD6BPbonNeWQr7pG37LXg+ZZt7wmfhF70ZI7DRkk+dDbNEP7B366T2LG7IPUbXlpl7yTfmBXc3jfn5HMI7eYQutjfOSb97B77DrvuWLvIekAGMh+UIyD/JNYoMgwDbsJ7aJd2IHsiLfyDDE0DaCEXwE80Pf7N4PS77x4QQbtjEeAnX8EaTfNltuxGojc8vzmH8CHhI03r012D5sI7aHrDcNu8fPsY3W9xFYYKPABp9hyTcrE94EIvfzfwIwuAdcJxjkm9pvbDvy4/12CoECY4ar4X/BhTkFJ7L0JJfAgT/W5+TUxpZo8o1CQ15xdiwTsWwCKbCbHQEc4oCThxgQKbJcztKIzXzi6CA/vqQBUsUyEgIJSbfnTyJ89lpLvnGsTCxGh2iLbA1RuyUO3sw3v0OxqGmyztg7+TaTS+aW61A4ImWWShgnf1Ak7kU5Id9E5hBvBBKB9zYEkMwQZKw4km8cM8Sb7CdK5212pz0/gxyCD/MI6bHkG/yQAe+mQLIbkEyMKUYXwkRQx9zaAMySbxw5GVgvkeB9ZAQwQLasxd85317yjUOyGzR9jUFmNd8YWsgH5A8HhUECC/t+xmXLVHyfS0aRchEcFYaV+70NbMALg4XRxtCCC8EhpJdGlgUDi2MHp4w+2kG/yD5QPgJ5x7hbg45TxUHgZCBU6CsOAsz97UjHoII5wQP9YGXHm/2gJAGDTL/Idvgj3+guwQl6SuBhdYv7CLq4J1DyTZYK547CrP1+AAAgAElEQVRscI/vh1wIfumrPSscp8kyO/+3hAL8sTPoPfbIZp1y6hgyu68gyTdYQbz9lcF59ZWACnuVGflmjKxskHxh3rCzJFj8nfPt/cYC84SOQC6QRfS6qJPvjE47Qc4ZK34A/cIu5JZ8YzvRd+9pJxmdkAJhxUZhS+zqEvpFEI6OZfTBFIgRc4LtIhBFJyD4/pq/c76xM/h5khEQYXDgWZAu7Jhv5hv8wAUdRFe9DaJPwsTWqzN2yDey6T3aEH8BmUa3sW1ZkW8SNsifbfYEJN/7LPn27m8gIAAjMvVwEl/fQSYcgkxACzeAMxAYsV/FG+wQTPB7ZATuwLPgUPgUxoENJsmHXWMOfMk3z/etb2fVAs5CYAv3CAb5xieRdELv/X04i5/BCZkPfAo8AXuLzoMdY8OHE5zm9KM9JZp8Q15s9GqzXCzLQLRpKBwCylIEy+uQLoQFgeB3ZKRYYoEI2MPcreDzO4QR5YWgZEa+ydpAtFhS5TqME0SQYIDmJd9kviFKBAbejZX2vSiCjTrt8hEOmgjbfokLIo6TYfwYNRuEQKLor7dBUsimUxNbHMk3gQdGE2XCOPhmsC0WjB8HDEaZkW8iZxSa8iSbHePZzAHZAbLGvplvrmNevY3sAMru/bCA70d28oJ88076zBxDashOE8BRCsKSHJuM7Wk/tn8sz+NswIqSEDAhWwT59n5hjP4jq5BYno0M+pJvSCO6Ai4Eqt6lYd5H9g3nxXIf1zJmMkPINkYRecUA4iAJdgliIPGUapD58mbi0VmIMhk05siWneSEfBNwMUcQApw8xpznkunGVoBPoOQb7MnksZrFOLxHXUI8cAAQPEgCclSSyTeJERIgBFgEGqxw+Dbk2W6SoiQko8w39zFPrDzYFT7sOTLt+5Ed3w+cEWBTLobjRTax4fnxkR10jBVM5Dq6UozGXLxOSXtzn/nOiHyDkS1PwBagv3lBvv0dNeiPbPoj3yQayGyDO/7YW3qBjuOvsRHYAXSSgB4y6M20swqJvYdAYc+8mW9sC3YGwszvIMXYfEg3/hJ9t0kw+5Ed+kAJGM/B7nkb/pXEAf6X1QX8c16Qb39HDfrD0B/5xq5gt7E38AjvR4KsTUa/INfYM1uaw8+8QQx6AB/CX5Dos6WV1G0T1BKwgDs6C36+5Nv3I2O2RAXbjZ+EVwWDfIM/iRWSOl6fY/dB4XMISOgP8mB9Diur+BxWyrDHBPnsP8hJG33bNM0YuUNnPV5dVz6Q/kXdYLRSab471/y8pfcDsdq+K1Xj7gpT0wZ593nUjAZEl2y9HspD9A243s9sk/G1H2MgckV47GfWETAICsuOGGfbcLq2FhNDgTPNjHx7TzuBQJANRRn4OZlT35pvyBFLQvYjHfa9ZOyI8hFWIjSytWQqyBahgDYLyBggRYwHY4KyQUaI6OyHZiwpI5Ln/cW15tsePcZKAMSNTILvJ2rJVIADspEV+WZJlSwojoHyCJutwYBD1niGl3wjQ2QNwNg6EZwr5ILnEBxABIKV+bayg3GE2CDrOFjkCzmDGJOptn3DGZEtJvvHNcgnmCB7jAG5so3MDoSbZ6Jntubbm/nm2oz0CCzBBsNHxoWMEsaabJENkLmfrDpGH4cI0YIQUTuIcfRm19ABSsggW7wzu+QbwkApA47UOh3fTBfZFMgyNsSXfEPWyOjQfGu+6RPjAy9vCRKkm6w4GSRKZSCGJZl8U05CUgL5wyYhq97MFdlvm83GrmVFvpkLbCVkjpIFfAI6mxX55tlk+Kxu8P/iSL7JAFNWAHm1q6kZkW9/X4T2+t6sTjsJlHyjV+gEukBG3pZeMndka7EPBAzYH1umRN+ZY5o99QjiRRadTZhe8o0PZl7522405z4ysegpz8bOeMtOWCEkK47cQL69K0/YPZIrdv+M/Wp0bjPfuSHfjAebj7/zZsT5OQEepJeVd8om4Q2QbwI+fJctdQFH9vNgm7GtzAl+inkhuLF+FPIKvuiZL/nGJzIPtnwOOcO+QXqxfdjRnJJve9oLY/Kt+cZ2sEcEP4BPsNwI2YIvwYUIlEiK4nPgd96P85CkhS+QmELmctJevXWaZo4qoeQbwCCoOHgagkDmw7sERkaDZREmA0Xm97aWCmFC4Jg4SDhRNAaGTQgQAgw/BJkWKPnmfkpdIG72eD8cvfeoQaJRsolElDyfiBqyQeRJ/xAqCDzOGpICsaZ/BAEQEoSNvlNfbo9xY9MESojg83uUATLFv1Gm4kq+mRsMCiUlEEsykGx4ozSIcdsol+U5HCwZzswy31yDoSJyhmBBosnQkjXiPRg0NtWRLSCDYs9lJnPAUirv5GfMMXPI8jrENtjkG9mxtc/8jRPByfJu5BAdYWxkLzA2OB6yTgQvtj6SoBRDRcaJ7A73kSUBL4KRjMg3S6zIHcQJoo4egTd6RAYEPUI2cVoYQOQduec9ECawpS8EDxBXrgU79AijSXaULBcZCubYHgGaHfKNoSU7yrOZJ97L88nMMY8QfnSK1SHGA4EjcIIYENghVzhk9JD+49y9Rw3isLkGRwMB5z6y/sgFwR/3QTRxDiWZfEOwkCMSHthdgh9kE9uGzCAvOEyWxlmNyarsBP1H7pAd8MXpY/uyIt/cB8FgxZSAAJ9RlMk3K3WM35aYgQNECDxtWRrBIT7Hl3yj36y4ssKL/lLW5fshHPDKK/KNDFh/hR3CzkDS8JkkyyCFkHISYPgwZAT7g51AThgTtgV9xL8T5HvJNz8jmIdkotvYc8o8ORWL35F0wEf4nnaC38XeQMLxm+gyySxsEmNHj8HGnnZS0OQb+0RwAammv/aYR/4NL7LE1B41CAfC/+ErSAzZo5JJRmCb8W32S9EELsgEdhIM4TDoGckHyC2EHXLMuyHw/Mzaf+aHeaQf2T1qkDGwgkjykn7xPv6Nz/UeNYiNxt4SGPAe5gwOhfwSDNhDArDL8ELmDRuB/DAmgi+CfPZD2P1L2SXgJZ58o1Rkx1AOFMf7tUvAJGMJ8WHjgO/nczFQRHxE/BhrMsmQEcpGcAhMFhExAoQisxxG5Oc9YonICcHFgNsPaUDScPD2C5P0AfJtv8aJcSGSQ9kRHiJ3BAflIFOJsGOM7NeuWF5BMTCc9I+AgT5BkDBKZPQgi0T1KB3LdCxvcy1ECCVFEb2ngWRX0AK5viBOO7HOF2ONESdzSSObZr8ICqkk+IAA2U+w+9Z8e78MB0FjriDSzA3zzooE2QQcNBkBiBzOAtmhRMJuxkSmILlkaSAREAFkz0u+baaPPhBcsfSZ2YZLjBGG0H7h0ruyY+cFmaHWDoeFk4A0E7xhWMh+keGmX8gb17DsBkG053zTR2SJMhmcDsQH0gtRQsYhShBziLStHbXvRhYxxpwexH1gicHnffQbw4kDZLxkj8AOcsvzeT9yjtEnMwW26DIOz64m8DMMJuNGhzHC6IP9GIVdTrf9IVgCK++GS4IOPqbE/EDEMepggwFmbJAWG7DwHpwNDoqVJe6BmGDw+R1kBZ3jfvvZbnQaw4/sMB7GC/nmXjLmZPOQBV/ybVdWuB+SgS0pzhsumSPwQY/QR+wm+COv6BvOHPnkd2TIkQNbdsIyMnIF9r41rthPlqKxz17yjWyQtfTnG+gLcoE8YSuKIvlmJQ4dsx9gszoApvgAdJnMN0kAa+MItsmIIsf2TH7KGJF17J2/Deg8F/3leubP3xz48xHoIX7BBrT2GvuRH3ScZBi+jZ8xd9hq+7Ec9AKdR1+xJ1ZP8cH4Z/qNfbTkG/9HP/GF6DD6he1jpYVnYROwfbzHnghiNyzyft5LySh94hr4Be+EuPNM7A7vsGUnNjnHuOzJGtirzDZcInPINfbDW/OdkY9FLnk3tsVb3ohtIdC3yRZsDvad+SEZhU/AxsIDmFfsO3pCP+2Z3/g1cCQRYVcesOM8x9ow7CB+ihpqfBd2moAHgguxpTrA+lr+hvswLnDHN/A3cmg/JmblD17CPBIokSQjkQjPIggnQUHmnPdxeAK+jJVRm8QAK/pBIAG/sv6FfmM38DlwN/pDP7Hz2BhwoO/YGmTH+qZA+I3vNSWefCOAGBEcNlGd79chESh+j9EmgvI9zs2eJsI1GAhbbwoZ8O6uRjhQfrIGtmaKeyFOTCYTbjPq/BwnQJ8gOJBhyBWRnF1GRygRPnZO44DIvHHEGQbB+4U7BBHyjSDycwggfcOx83OEkwiUTAWChzGjTygdBomID2dOvbEtt8mJoAVyT0GRb9s3SDIrBzgRMr5gwA58DATzCi4oHXOI3IA/mKHoXsxRWLICzLn9YiXlGDgIomoIJgSOTJJ1DLyLuQQDyAPGyi7bYQztxwkIhuzKDH3AcDHHRO4ZbVbEeJJJ5/fc7+9rmJA6ZAyniyzaZ5H1YiyQalvXiDO2pyJY8g0OkHaIMcuWZAiQRbK8dkmPn2NA+Zm/45n4HY4MPcJhgTPEwFuriR5CMHHezBf6il4S7HrLhdA1jDFjoo+s/tBvdMRuZMboMqfMsXfDNHNGDTpkA5tA/3kvOOBMCZbscX+scJFVJ1BGtxgzeBNMME8QdvDmPcgL+objxYnhFHiWDcbRaTBkrtBp+oT+eW0DATbX8D4CMjsW5IbAEVuCI8zNl9ey0tWC3HDp7RtBIXqBvNigDdli/AQ52FASIvZrrCQbkAuctz98eB5yznzZ8ilklp9BGn0/h24JJfOBzKC3OT12LCvM7e/zuuabfiNv6K+3IfMQHsbDH99Ndsg48oePs34MXcO3kSjyhy/2ijlAzrk3EBnFHtOwwb7nh0OSSZrwXvwZvhlC5D3ulHt5LxlM9JTr0CvsitU7xoKthuTZkgqejW7j+7CN2Blky64481xbEmj3DPEzfDb2yb4L/03gzQqoN3DAbuNTveUpdqUVrL1fYfSVDRId9iNE9mN6mckPdo7+0BffE7GYC/rC+LE52G17hrn1AeCHLYVE4wPI3GNT6Tt+x8sL8H1wIXQPm8k1BCzYUggsWLJ6yRjBFtuNfvF+9I7/Y++8thy7y+/Qa2yqlVf02HIj9B/fRsCDPOJLWHGkkfxh3uFA2AKvrbenveDz8TPoMBlxWwbD/cwLY8aGE3jg++gn4/JeF6gO2+tKPPnOLmDu+uAhUNDkO3gj8/9ksh6Qb5Yxqc0vis1LvjHyrhV/BAoL+S7+SP93hHlNvksihm7MDoHCgIAj34VhFlwfDAKOfBc9QXDku+jNWW577Mh3bhHM+f2OfOccO3enQ6AwIeDId2GajRLel5JGvqlFpY6eGj7f4/yKiiiw3McyIcvWLFu6VvwRcOS74ObYke+Cw9692SGQlwg48p2XaLpn5QoBL/n+fGg5bdcCLUicovCt9XRFn5ty9ezCeDP1w2zuow6P+sqi2Kjxo+aW2kFqBV0r/gj8S777qXOjE0w9JDXCdt9J8Ueg4EboS77fHLBOB/bk/JzvghuJe7NDoGQjYMl3vyeq64r7C/ic7wse36I1W1M06ppkndCpQcmemRI4+gNJB3XKvdt1KFma9FiUlqyfpWUhMxV1oK4uPGbQUZt+SiA8bsgOgQJHgGDrk3kjtC8sXidE9Vfb+p3MJmU2grIRyfdjYwXe4WLWATaSsbeCjY11ajbQ6ItWaMem/bplYiMdc3y7YjZaNxyHQPFF4PH+3+nv8UkaMLKuzr+la9AGGtBHdh79MEFfzz2gPi23a/igNn5PZQhaD92DCxyBTyat1rPfhqlJTKg+uDNKqzes1G8Hv1BIqdLqXvFiNanfrMD76DrgECjJCCxavUC/7f9aoSFl1D38YjVu0MQcO2c/xsFpEZwa4VpwEOCkB460hHyfeOJJeu6yqVr4xR71vL2GbngpeNmz4IzGPdUhUDIRWL18g54+daEO7ErWXVNaq0O34HGbgMj3P8s3adDrMpnPgcfv0rXnNFJ4hfIlc3ZK0KgpWZg8d5OenhCqXftSNfTcVF1yWj2zAXPcvNeUGLpB0WF11KF8b0fAS5BcuKEWLgSWr1us+fsnaefhONUNbaPTW15qjv7iqDY+3gUp5OgvjjTjiD/X8g4Bjjvj/Gz2VoA5x75R5vXLjws05sK1UkiazhxeWecM6qby5cvl3YvdkxwCDoE8RWDlkvUae+PfWjvroFr3q6C7Pj45oGM3c9qJgMg3D3/9i2UaOyNcUilVj0xRs5hUhZYOyel7S8h9aUV2nKlp0qbth7U+sbwJunq1SNDjg1oe+ULamvWrNSv+c+0PTVTp1LKKLFVN5ctEFNnxuo47BIoiAnsP7dLeUglKLXVY4UnV1LPeANWKqX1kKHykhfOHKT/hTF7OA/b3lcOiOHaSAAXZeD/nR3PeMrX1nJnM+fDgzIdfPh0+T98/nX7MZ5VGoarTJkKlQ53PLMg5K1rvLlj5LlpY5a63e+IPasNfSTqwK0W1mkfo5s9bq2nrurl7aBZ3B0y+MSYTpi3XJ79V1LrtpQU5c614I4BzqRoZojPa7tVN59U78hEiO+o161bpn/0/a3vyWiWnHS7eYLjROQQKKQKhIWGqqcbqFN3zKOJNd9FhPlJD+QmN1SzX8hYBVhX4EAgfVrFfueUNBw4kadIHCzT1+Z3atvLoj+XkbQ/c0xwCDoHcIlC2Qmm1PKO8BjzWWo1a1DnyEbrcPjej+wMm3/YB2+MTtHz9Hm2KO6CUFGfIgzUxBf7cUqVUrXIFtW5QUTVrRP3nK2a2f3zlMXbrJsUfiFXSoQMF3m3XAYdASUKgQrlw1araUNGR1Y76mqsvBnwZkFN8KEEhkeJa7hEg280XO/lDPb39Yqz3yQQ/cdvite7vHdqybodSXdYq98C7JzgE8hiBChXD1LBdtOo2rpbhF6nz+JXKNvnO6w645zkEHAIOAYeAQ8Ah4BBwCDgESgoCjnyXlJl243QIOAQcAg4Bh4BDoFghQCkZG3+zsweCfR/sTXCt4BBw5LvgsHdvdgg4BBwCDgGHgEPAIZBjBGbN/lXT56/J1j689vUjde7Z/XL8Tndj7hFw5Dv3GLonOAQcAg4Bh4BDwCHgEMh3BH6YPFUrwzqpXETlgN6dcuigyq74XNcOvCyg691FwUHAke/g4Oqe6hBwCDgEHAIOAYeAQyCoCDjyHVR4g/ZwR76DBq17sEPAIeAQcAg4BBwCDoHgIeDId/CwDeaTHfkOJrru2Q4Bh4BDwCHgEHAIOASChIAj30ECNsiPdeQ7yAC7xzsEHAIOAYeAQ8Ah4BAIBgKOfAcD1eA/05Hv4GPs3uAQcAg4BBwCDgGHQAlEgCMA/X2AKa+gcOQ7r5DM3+c48p2/eLu3OQQcAg4Bh4BDwCFQAhB4+70PNW/jAdWq38xntKUUGlr6PwgcTDqg4+uFqGfPHgGjM+mnaVpRtpPCIqICuseddhIQTEG/yJHvoEPsXuAQcAg4BBwCDgGHQElDYORrY7Qrpoeq1Wkc0NC3b1qtmMQ5uvbqKwO6nosmT52u5aEdHfkOGLHCcaEj34VjHlwvHAIOAYeAQ8Ah4BAoRghAvnfX6hkw+Y7buMqR72I0/5kNxZHvEjLRbpgOAYeAQ8Ah4BBwCOQfAo585x/WRe1NjnwXtRlz/XUIOAQcAg4Bh4BDoNAj4Mh3oZ+iAuugI98FBr17sUPAIeAQcAg4BBwCxRUBR76L68zmflyOfOceQ/cEh4BDwCHgEHAIOAQcAkch4Mi3E4iMEHDk28mGQ8Ah4BBwCGSJAOcVb968WVu3btXBgwfN2cXh4eGqXbu2oqOjs7zfXeAQKGkIOPJd0mY88PE68h04Vu5Kh4BDwCFQ4hA4cOCA5syZo6+//lopKSmKjIxUWFiYION79+7Vvn37VLNmTZ1//vlq3bq1QkNDSxxGbsAOAX8IOPLt5MJlvp0MOAQcAg4Bh0C2EFi7dq1efvlllStXTu3atTPE218jGz5//nzVr19f1113napUqZKt97iLHQLFEQFHvovjrObNmFzmO29wdE9xCDgEHALFCoF58+Zp1KhROumkkwIuK1m2bJn489hjj6lWrVrFCg83GIdAdhFw5Du7iJWc6x35Ljlz7UZaAhCgLOCL2av018o4hYeFalDvZlq8ZrOmLNmtW85sqY2xcZowP0FX92ikA/v3afwfcbqgax1VKJOmj+fE6rQ2NdSgegW9PWOdujSuqi5No/X65JVqVquSzjimrkZ9t1g1q4TrvOPq6YOpS1S6TDkN6N5QE2YvU2JSaV1+SiPNmLday7en6PpeTTVv2QbNXrVPg09vodUbt2ri3zt0Y5/mStiRqC/+2q5LT6ivkLTD+uTXLTqzU4xqRJbVe79sVPfm0WpbP0pvTlmtNvUqq0f7Wnp14lLVr15RZ3eppzd/XKTIiAq6sFt9jZu5VAfTyurSkxpq0u8rtXGXdHXPJpq7aJ3mbUjSDX2baemaWE1atFO3ntVKG7fEacK8BF11aiMlHUjH4LwutRUZVkofzY7Vqa2rqXHNCL09fZ2OaVxFxzWvrtd+XK5mtaJ0xjF1NPr7xapeKVzndaunD6cuUanQcrrkxIb6ZvYyJSSV1hWnNNLM+Wu0LC5ZN/RpoUoVKygkJESlS//3c9KFVSTJeA8fPly9evVSxYoVs9VN7l28eLGef/55RUREZOted7FDoDgh4Mh3cZrNvB2LI995i6d7mkOgwBDYsXOPtsYn6rMN9TR5jVShjDSwvbRyhzRljTSos7Rtr/TNcunydtKhFOnLpVK/5lLFstJni6STG0oNo6T3FkjH1JI6xUhvzZeaVpV6NZLG/CnVrCid0VQav1gqHSKd20KatFrasV/q31qau0lakSBd1k5aEifN2SRd01GGFE9cmf7v3Qelr5ZKF7WSQktL4xZLvRtLNSOkDxdKx9eVWlWX3lkgtY6WTqwvvfmXVC9K6ttE+mChFFFWOrtF+ngOHE5/1ox10sbd0iVtpAVbpXlbpKs6SKsTpcmrpes7S9v3ShOWS5e2lVLSpC+WSGc1lyqFSZ/+I53UQGpUOR0Dxn9sbWnsPKlJlfQ+8u9q4dKZTaXPF0ulJJ3XKv358fuki9tIv22Sliekv2/nAan03g0aeFJds0mxsLekpCTde++96tChQ8AZb98xQb4h7TfddFNhH67rn0MgIATY47Bjxw7Fxsaa/Q78yap9+e0PKtv2IveFy6yAKoG/d+S7BE66G3LxQ2DFmg26e249tawm1Y+S4HghhZ/nFb+J8BlRcqr08zopKTlN7551QFEVKxT6MU+bNk0//fSTTjjhhBz3NTk5Wd98840pP6lTp06On+NudAgUFgQISp9951uVqdtFUprSUrMm3/Omfa6Op57vyHdhmcRC1A9HvgvRZLiuOARyisC85Zs0amkdNa6SnpV1rfAgkJIqRZY5rMs6lCk8ncqgJ2Tzbr31Vh1//PEZbq4MdBBr1qxRhQoVzAZM1xwCRR0ByPdTb01Q7eMuDngoMz5/Ta2P6x1U8j3pp2laUbaTwiKiAupXyqGDKrvic1078LKArncXBQcBR76Dg6t7qkMgXxHYu2+/Jq2voPj96Vlv1woPApDvRXHSMTEpurpT4a773rRpk5588kmdfvrpuS6R4RjCmTNn6rXXXis8k+F64hDIIQIcufnU2Amqc/yAgJ8w8/PX1eq4Xtkg36tVa+dsXXPVlQG/44fJU7UyrJPKRVQO6B5HvgOCKegXBYV8s+nrr6XrtXLDNu1POhT0QZSEF5QrW0aN61ZT1zaNCv3GrdTUVC1eE6sFyzYo6dDhkjA9+TLGmGpR6t6+kaIi/7sB7rnvVmvegcY6vp4U5o5Zzpf5CPQllJ5MXS01q5qqp3qFBHpbgVz3xx9/6Msvv8xVyYntOFn0zz77TO+8847KlCn8Wf8CAdy9tMgg4Mh3kZmqItHRPCff2+IT9dJvpfXL1kgdTpUCKIsqEkAVdCdJZkKqOlbeqTuPTVKDOjULukt+379//3698lOsJiY00cGUQtnFItkp9vawubFWuf166PgkdWh09DnKb87YrLm7amvnzyP161evq/mxPXTxnSMU4jlhI2HLOo2642z1vvxOdes3MMc4fPTUYO3fs1MDH3pLZctlv4aZfrwx9CIdStrvtw/1WnTSNcM/yHH/vDfu252ovTvjFV2rgUqHFgwBZO6oDr2oyR5VjcreySF5AkI2HvLzzz9rxowZ6tSpUzbuyvjS8ePHa9iwYWratGmePK+oPmTf/gNK3O1f3ovqmAqq32xarl6lYr4HdPlFvqvHz9SlA/oHDO+UaTO1PrKbylcM7Gx9l/kOGNqgXpin5JtPDj81cZMm72isC+psVN+WFRQRciCoAygpDz9YKlzTVibpk/UxOqbaAT3eQypfvnyhGj6ZrtemrNPHGxvqtKjV6t85SuFu/vNsjhZvTdFrK+ooNKS0Rp26XbVrVjvy7D179+mH9eF698Vh+uHtJxRWPkLXPfmJ2p141pFrtm1YoUcubKXzb3tGvS6/M8f9euOei7Rv1w7d/NI3Ciuf/QJz+vHE5Z1VMaqa6jTv8J9+1GzQUufd/ESO++e9ccb4VzXp3Wd099hZqhJTL0+emd2HpKamn7ZySp0kndmqXHZvz9frf/nlF7HhsnPnznny3jFjxpi670ceeUQtWrTIk2cWpYcsX7NRY/8up8WJ5XW4tDt2Ma/mrlzKbp1cL1kDO5RStaqBlVvk9t35Q75XacuCSapcLSbL7tqjSw8fOqTqbXuqQqQj31mCVoguyFPyvWp9rK6dVkunRq7QsHMauc8M5/FEU84xYvImjd9cT2+csk3tGtfI4zfk7nFb4+J128xoVUvbphfOrmS+iuda3iLw88J1Gvp7Aw2qt0jX9Glz5OFvTF6hPw800/qvhmnKB0+rdOlQxTRurSGv/qTwSulGOSPynZJ8WLt3xCk0tIzCo6oqJOToumSCqsNJB0wxeZmwchpzb///kG+uSdq/R2mpKZs1lGEAACAASURBVCofEZVpvbAl313PuFwD7nrlPwCR2Qop/W/tDP3bt3uHwiOr+M1eJx86aH7PfTig0DJlzTPT0lL10wcv6Ns3H9VDnyxUdO1G6acUpKWpVKmQI31MPzYs9cjP0DNWmshW79uVYAKZsuXSA9201FTt/f+fgYXv0YGHDyVp784ElSlbTuGRlVUqJESUnUxeJTWtkqLn+hTumm8+rPPpp5+aD+vktoHjW2+9ZbLelStXVvv27XXWWf8Gg7l9fmG/H+L9wJzKSkyNUMdyaxVT1mW+82LOUlLTtDYpUn8fqKd2lffomV4hiqyY/SRAdvuSX+R79R8/qdv5gwPu3oo/p6p2s47GPgbSXOY7EJSCf02eku+Zi7fq3rk19XDzBerb/b8ZreAPp/i/Ye4/q3TXH030vxZrdP7xkInC05atXKvBsxvqyuaJurpb/mQjCs/o86cnHOF22tsH1KO+9FCff0sYRkzaoD/31tO2b4dp7oQ31LHnBZr99VidfvX9OvvGx/ySb1Ob/+uP+uHtJ7Urfosh3XWbd9SZ1w1T7SZtzT17Erdr4tjHtfzPaeb/Lbv20oZl88y1NvO9fdNqff/2E1r7z29KTUs19/a5cqgatDrGLyiWfHc7a6AuGToqQ+Agsr//+LF+/vx17d+TqPBK0ep6xmXqfu71KlM2zNy3aM6P+vHdp7Vz2yZz4HblGnXV+/K71Kb76Zry8Qj99OEL2h2/VTENW+qcm5/UzrjNmvXVGN355kyVD0//VPqiOT/om9cf0sCH31X1uo31yTM3K7RsOZUPr6QFM7/WhXe8oDbd+mjZn9M1cexw7YqPVdmwCmp9/OnqfcWdioiKNoR+8ewf9cO7T2rn9lgT/NRp1l7n3PS4qtdtpoPJ0nkNE1W3RuHWi7i4OD300EN5QpJ3796tX3/91ZDvM844QwsXLtS2bds0cOBAhYcHnyzlj0b6fwu69fBX6zRnbyMNa7NSJ3dsbD605FreIMAq+7j5+/Tqoiq6rfFSXXpqy7x5cCZPceQ76BCXqBfkKfmeNH+zhs+vrSfaLdHJx7QqUUDm12D/WblRt8yqq0ENV+qyUwpXHeWSFas1eHZjDWq9U5d1CezYo/zCrTi9p8eY3TqpRaQePpEMbvrRJom79uiH9RX14cvDDOm+8bkvNeH1B7VpxUINeW2K6jbr8J/M94p5P+vN+y42GeEufS/T3sQ4zZowVpFVauiWEd+ZDPaHT96geVPGq3Ov/qpZv4XmTnxfcZtWqWnHkwz5pm77tTvPVcLWDep21pUKLVNOf0z6WJCPG5/7QrUb/5udt3NgyXfb7mcZou9t1GVXjWlgMt8zP39NX426V62O66NmnU/W6gWztWDG1zrzugfV96p7tWPrBo24uZciKldX97OvVkpKsjjai8zOHaN/0vZNazT5g+e09Lef1Ovyu9Sl7yX6a8rnmjj2Mb00fYcqVEwnwhD8dx66UkPfnqPaTdvqlVv6av3SP1UhsrIatumqvlfdZ8Y5+s5zVKtRa3XueZG2bViuud9/qPYnna3LHnjdEPyXb+2ripWrqduZA3Vg3y5N/XiEIf23jpykrfvLqHe9fTqxSeEmnQQR999/v5o1a6Zq1f4ta8qJ/ixdulQxMTHmYz1//fWXId2zZs0yZS3XXnutateunZPHFol7EhJ36vbpUaqcul2vXBCd65NjisSg87mTEPB+H6Wqc7WDevyMikE/iMCR73ye4GL+ukJNvk2ZxYgRWr58uTmuqihlDnA2ZCm7du2apyJU0sg3GD744INav369/ve//+mYY47Opn733XfmYx5cU7du3RxhvX37dt13333q16+fzjnnnBw9w3vTqlWrxBnHvXv3zvWz/D3AH/n+dOYK/ba/mRaPG6bfvhmr/70x3ZSGvHJbXzXteLIGP/+l2Ojorfkefdd52rhsvm575XvFNGplSir+mPyZ3nv0avW/c4Tqt+ys5wedrO7nXqeLhrxgSj5iVy/WM9ecYH4H+f71u3f1xctDddUj76pTjwtMacqKeTM16o6z1PuKu9Rv0CP/GYIl36nJySoXkZ59tq1Kjbq64bkvTeb4uWtPVEyjFhr09HizsZNM+Kt3nG2I74OfLNTG5Qv05ch7zMbSRu26mezz9M9G6pvXH9ZtI39Uo7ZdTeb72zce1sOfLVKVmPr69o1HAiLfm1b9reue+Fitu/VR8qFDeu3u87RlzVLd/8HvioiqZspUvhx5r2aMe1VD35plVggY83k3P6mel95hNrrO+eYdEeBcMGSEft5WWY0rp+il0wt32Qnz8Ntvv+mTTz7RaaedlmP5hRhNnDhRTz31lCpVqqRnnnnGbLykTnXz5s1677331L17d/OnKNn1QAHZFLtNt/xcQ12i4nR/3+qB3uauyyYCl326T5Ujw/V8j6Sglzk68p3NyXGXZ4pAoSbfHFl4/vnni01ALIeGhhaNM9QSEhJ05plnmqzPV199laciWNLIN06cAIYla+pQf/jhB7OBy7Znn31WTz/9tDmhoV27djnCet26derRo4duueUWQ/Bz0/gQAxm+33//XZBwuykmN8/0vdcf+X78m7Wav7+hdv04TH98m06+q9dtYojo5Pef1cCH31HDtl2PkO9T+t+sB89tpgZtumjQU58eqbGOj12nF2441WzUJGv7+Yi7TOa8cbvjj3TjpcGnGaIL+f7wiRtM6UrvK+5WRFRVc83+vbs0+f3nxKklEHvfZsl3veadTDba28IqVFS7k/pp69plevqqrjqm9wC17NLzyCULZkzQP7O+0yPjlqhGg2amXIaAIG7jKsVtXKnFc37Q7oRtuvWVH9S4XbcAyfdHeuehgUdlvg8e2Kv73vvdkOh9exI17Jwmql6nsU48f9CRvlB+8/OXb2jgQ2+rYesuGjWknzkFpkWX08yHNRq2PU7VajcyJSy7kqSz68WrRb3ovBSFoDzr0KFD5qxvMt/169fP9jtImkDgW7VqpcsuS/+Qx7hx49SoUaMjwTNngHMEIV+/5Ezx4rY/xJLvrlFxui+PyDc6t2HDBmETmZewsPTSK9sSExPN589JQpQtm77vIbvt8OHDwh5WrVpVVaoEVkOc2Tvw4SRQfPua3X5ldP3ln+5TlCPfruY7rwQqH59TbMi32fCVlGRIAYbcm01J32CV9ZdHcBo4HgxFRtdjSPjjz1msXbtWU6ZM0YQJE0zW59xzz3XkO5fCbMn3kiVLDO6vvvqqbrzxxiPzkxH5xolwL/OUUdDGXHP+MFn1jMg3MsU1WZFoAi4CA+ad+a9Ro0a+ku/4xN36YUOkPnklvewE8g153rMjTi/e2MMQyEFPf6YXrj/FnHbS5fTLNfySdup8Wn9dMnTkvw582ya9OLinGrc/QZWr1dbUT0bovg/+UEyDf0+qeOPei7RvZ/ppJyNvP1Nr/vlVUdVq/2ejJsT+usc/ypB8Z1bz/fcv3+rVIWerYuXqKvf/tdneB930wtdKST4kjj3csm6pIiKrKrpOYxNErP3n12yR7znfvqMPhl9/FPkuXaaMhoyeYl5JDfc9p9dW+YhKJuvt284e/JiO7T1Aa/6eo5lfvKFVC2Zp787tCgkJ1bF9BujCIS9qT0p59Wu4V23rFo0TL7Zs2aKhQ4fqlFNOMbIcaMPWrlixQugDtePWTsbHx5vNl/fcc89Rj/r+++9NYE0ZSvXqxSdDHAzyjT3r2bOn/v77bz366KMaMmTIUViySvzSSy8ZO0Tgk5OGLezVq5dJRNx22205ecRR97DCQZnRu+++G5APzu4LHfmW3IbL7EpN4bi+WJBvDAakDCMOgW7QoIEGDRqkY4891nwwAjJEWUKTJk0M6jgIjr7ibxwMDuKnn34yu/wpQeC6K664wmRpIOGcAPDKK6/opptu0ujRo42TGD58+H+i+TfeeMM8lz6QgWBnv8t8507QLfkm271r1y6D6+zZs00WjeZLvrn+888/1xdffGEIAKsP119/vU499dQjARnL3swjhL5mzZrmU9rIB87GZr5Xr16tUaNGGSIRGRlp5rJ///4Zni1L5v2SSy4xMrVz507z3vzMfE+cu1Jz9zXV7x8O09z/LzuBfNOfv3/5Tq/ffb5aHNvD1D9fcPtzOuWim/XgeU3VoHUXXf/Up0dOEaFG/PnrT1bPy4aY2u9xLw7RrS9PNPfSUlNT9PTA4wwhhnx/9OSNWrNorv732lRVqZl+lB+nj2xevciQVbLvvi2QDZfrFv+hp67qakpKegz4lwQkbFlvNk02aH2sqUefP+0rXfnQWLU+ro/CKkRo2mej9M1rw7Ik38//tM0Qe/D57s1H9f3YxzMk32z2vL9fI7U/uZ+ufvT9I8PZmxhv6uhjGrfSwX17tCthm2o1bm3GD47Tx7+qf375ToNfmqjVkaeqUeUUvXJG4S87sQNcuXKlIXndunUz2dSsykMIeOfPn28SGJRxUW5iGzYRm3nnnXcqIuLoAAQ9pHTs7LPPVsuWLYNC0nJnhbJ/dzDIN4mA4447zvg5MtOsrlk7SA8p7eEPXxVt2zZ9w3R2GwkkEhHYQl9yH+izmGtKNCi9GzBggEmKYUezSmAE+nzvdY58O/KdE7kpDPcUefK9Z88eQ3r4MtsFF1xgCPHXX38tlrvYaY8xoVwBJwLBokGKTjzxRLPc+eabb2rs2LGGhJMt4A/kDpL3wQcfqE+fPoZAX3jhhWaDEEaFf5Nl8F1Kw/lgaFj+4z7OtXXkO3dibsk32bc77rjDzPHFF18sAh2WVr3ku02bNma5nD8Q6tatW5tyFAz/Rx99ZEqYmJu+fftq8eLFxsmw/I3sMG84Lsg3G8Ug28w1pzQgQ3x85K677tITTzzhl4TgcPbt2ydkAHnknflJvu8fv1oLDjbWoSn/lp1AvmkpKYf17sNX6/cf07PQF97xvDnn+417+2vFn9N10wsTDJklk/ztmEc1c/xrGvzC16pQMUrPXddd7U8+RwMffFtkg5f9MU2v3tFPTTqemF7zPfF9jXvhdl1yz2h1OzP9k8iLZn+vscMuVb/rH1GfgUNzRL4pJ3nu+pNUMSpat4yYaGrDIbiv3NrXZPEf+OAv8w7KU+4YPVmVq9fRzu1b9PaDl2vTyoXmniYdTtDUj1/ShNHDNPSdX83mzykfv6QvXr7bjLlVt95KiF0nat+3b1iZIfmm1vyNuy/Q6n/matiHfymqRh2lHD6kz56/Q39M/lT3vDNHqxfM0viX7tTg579Si2N7mprwedO+0HuPXKPBL05Qtba9dHqtOHVuUrSyu9jBkSNHKjY21pBwCDUrSXZlkOAFsr1161ZDBk8++WRTauKvzIDfkyi56KKL/iMTBKwkUNiciX4Gg6jlzhJl7+5gkm+wZl6wZ++///6REhN/5BsbRqkK80dSijIf79dGmT9OpWGlA0JvfZeXfGPbmB+ew5GR2OLMyoRIVt1+++1asGCBsa8ECI58Nw5IgCifc0cNBgRVkb+oyJNvNjZCkB5//HGT4aR9++23JksJCWeZDhIcHR1tCBSEDcJNFpvNeuzq5xqMPmSbI7AwMmyWI3s5ffr0I+QbEs8X23hWZg0DBrnniC1HvnOnI17y/eOPP+qaa64xRJq5Zd695BunQoabpXKWOyEAZL+ZX7LmZGJYwYBEU28KScCxsBEMx/X888/r1ltvNXLE0i1zTzDGNdddd515L9nAevUy/lgL5JtyI7J5+Um+tybs0qSNlfTZyKPLTiz6lE4Mv6S9+dqjJd/rl80zRDotLUXNOp9iNg2uXjjHlEpc8cAYkxX+4pWhmvHZKNVvfazJbC+ZO9kQr7rNOhryzQkjY+65yJSe8AyOIFz+53TVqN9ct4z41mTPfVsgmW/e/et37+njpwerWp3G5gjE9Uv+FMcaXvXoe6bMgw/ojH/xf6rVuI2iazXUhuXzzUd/tq1frnYn9tOAe0Zp84qFGnn7GeaUEo4MjKpRW89e010hpUPMM9lEWSqklCnP4UM89rQTb9kJ/ae+e8TNvVUmrLw5eSVh81qtW/qn2VR61vWPmM2sL9/S22S9W3Xro0MH9mnZH1NVrU4T3T5qstLCKun8JvtUv1rhPu0kI21dtmyZWUUkMEUfWA1ijtArbCZfxCQwzqxExW6eZhOmv8bv0Wt7HKFvhjx3liR/7w4m+Wa1DhL99ttvG/9iN4n7km/mbPDgweaEGbtqAWFn1Q8STYO8k3jCTrK6yAZYgiROvCHzjf0lKGLVgq8XM+fsweG+hg0b+gUVu4f9JQGGv0ReHPl25Dt/NbDwv63Ik29b600GnFIBCBblI5SRUH5ABhNDwqY8jBFkm4w3pQdTp07V3LlzzXInJA7SRsNYQObJmm7cuNGQMLLd1CeS0c6qOfKdd0cN+pJvHDPGPyoqytQSUkdqN1xi4NnsCEnwztNjjz2mhx9+2GTnrr76ajP3bOKFQND++ecfU+eIE7r00ktNRpxVDjLotrGKQuadAM1uIvMnBwVFvmctXKNfdjdS3JIZ2rxigY4744ojGyDpJ3oCcV635A+16trLHKFH27p+uWZ9+aZi1y4xWeZmx5yirqdffuRDNcnJh/Xrt+9o0ewfzMdmWh/f15STHNi7U8f0utiUqyTt261fvnpTqxbMVmpKsjl55IRzrlVkFf9ZXk5hmfX1WNVp1kGtu2V8Igynr1A/TXadYwUh/6ddNkQxDVuZACD58GHNnfie6Rt9an5sD3M6CX3Zm7hdfa++z5SizBw/WvGxa3VCv6tVv9UxWrvoN/0++VPt3RGnei06q/kxp5pyHD76w1GBv0/6xJy20qXvpUemGPw4unDapy8bch8eFa0Tzr5azTufajZl0mLXLNbPX7yubetXmNrzOk3bq8eAWxVeJUbfrZAaVErR6LOKTtlJRnYOnYSskZ0mEZGdLPXLL7+s8847L9MAFpsMCUffIJpFsQWbfH/44Ycm4CHwwZYxD17yDTEmCbBo0SJTPscHjii/xBeSwHj99dfNih8+j6+ZsipMIPXAAw8Yovziiy8a8o29ox4fu0nCCh9LPTgrINSee7PovvOELSQw4LSy4kK+Hx/9mUJj2mJQjU3Nqv0ze6Kiq9dSzXo+3+QoJZUO+e8BEnzUa8XCuerYO32jcmbNfBxM0rp/fjU2sYLPyVEZ3ctKaP2UVbp2YNbvyKoP7vc5R6DIk2+W3+69915jJFj+xFjXqlXLECpLvsnWcBIG9dgQJ2rBIWlkOskC3HzzzX7rDMkEYDjIBEC+ybKTIc+qOfIdPPIN6WKuyU5TIgKBJnAiUCLg4t/87T35hBIVNmniiJhHMtc49/Ll079ayEoHhBvnwnGD1FUyh/4ajozrMmoFRb7v/GSl/j7cVP2aS+WycSiQPwfiu9nY9xp/m5EDuSYrvfH3+6z65++93p/RV9//22DEvi+Qzdi+9/i7N6O+8nn5zbulXjFxOqlV0So7ycmcZXYPpJ2AmUA3s0aZA6V9J5xwggmMc9OYF/wBK52c5EEGl0bQwIku6DunU1l7kJt32XuDTb5ZBfz4448NKabEg9UE/Jmt+WbvEgkINmBClmkklbie+8AAO8beGPyazWLbVWMSD5B0ElXgx6qxJdqsHN9www2mtpwV3sxsYXEi34yTEh1OXsvIHvhigYxl9whcEkyUC2XVmE8a85JZEOTvOdntU1Z9cb/PPgJFnny/8MILJmq/++67TWkAmyHJiJJdseQbWLp06WLKEKg3ZMc9hoOfffbZZ4aQky31GnmMPwqAUYKoOfKdtXAF4yM7vplvk/FMTjb1jiynkrmBePMHJ0K2jBNHWD61jfmGlEOocQbUd3MqTcWK6V+IpP6bM42RIeSDulXIOLWuthHY4dAoRcrs63wFRb7Xb03UpE2VhTkOyfpgn6wn012RZwiQIDucKl3QZL9iqvx7TGaevaCIPYjsK3twsiIM6ClEkXbllVfm6KhZAm6y7dQos2KG7lKCgR2BvPCHUjLqk6k1Z4NgXhyLlx/km75jB/F3kyZNMgTZkm9WD0hKQdJJNtlG8oDSOsZ8+eWXG1wosbOBByUjlOlhR/GhlFpCIKn3tw1yyDsh4fjcjFpxy3wXMTVz3S3kCBR58k1NGxkNyFTz5s1NjRqGg5peL/mGpLMDn5NMOL8UgwP5grBBujG6kC0MDcQbo8az2HxpN1y6zHfm0pxf5Jte4FSZN44wYx4h32RzINFkZZ577jnjZFkZwYHgUP/8809T703dN9lxiDtZHRwWy63cwyk5OB0yZHPmzDnylT8yQfye8hP2EGTmcAqi5nvVxm0at66GwstI5csUcqtTwrp3OEX6fqXUMjpFz/cp+mUnuZ0+CCHEG5KXVYNgooeU/FEGEehXN7mPemNIIvrPCllmKxwQRbLjZDaxBbYmOqv+ZfT7/CDfvJtSSva5YJPYZM7H6EgsYd+wa76rgPhBbCCbyMn2s0pMtttuoKRsk3lhwyUlmzyTEjwv+bZjpkSvMGa+Wa3m1J3GjRsfFXjQb5IoJNrYjO97IgxJHeafkprMSqls2aJ37pEtEn+sjOdWdkgqkShi1SGn3zZhfvFVBJQZndeOnDBm5IcVKf7PShMJJvgUzd+Htqjlh1uxHyqnp+rkVK+K031FgnzbjZG+wFM6QpkJBJxsJcuHfNwB5du0aZM5FQNjg1JAplA4CBokCgNEQ5Aw6mxegTQhUGQRIGpjxowxWXFHvgMT+fwk3/SIbDabJdmYBfkm+IJ4YxhYqeD/OHqCJmokmV+cC8YGY4l8UOfI/GLsqB2nlIX5Jxjj2DPKUDBk3E9Axnm1mRnEgsp8z1y4QcP+qqeT60v1ogKbL3dV8BEg652aJoWGSDGhCTqrffqHiEpyw+GzD4NzwAMlF+gtX91kk3XHjh2zhI99P2R/CbADfQeBOMQK/0GJoveoxCxf6HNBfpFvXku5if3CL8kISBQ11vguNomzEdb6Oo7QpfabBBM2EpKKfbRBDfugsJPMD+QaIg6JZfXXBi+sFFKuctVVV2W5+bwgyk6oVyfrzykrBG3e4xjBh4CD1Rfm2NsI1liRYaz2WGJ/8w5+/k7s4TAHVsoJgLwrr9mVHUqDKJVlLjJbZc3suegK5Uj4soz0heCK02gmT55seBN735AXdIygigCE/W6U2eAb8ZdwLDgUe65IZoKXazlDoFCTb4wh5JmNIf4akTuGhUwm0TvCwiYUNohwfCBZARQB40GDoHNGKkcheRWSaBeizTMgY9RDsTRH6QGGGyJu6+kC+eIbR86h2AQGnGubl62kfeESR00myiq7F0u7QYjyIDZUUstNBM8yM0aDeeBUAJZGMTR2xz/zSY0kARmBGU6IzUPUSGJ4CMgwfMgVQRwGkCw7Kyr0I7NGxo3gjvu4P9B64uzIiL8vXO7bv1/TF8UppHyUZm2LUkqa1DBKWrdLOpQsNY+WNu6W9hwkAytt3SvtSJKaVZF2HUz/f5MqUlKytHGX1LCyRPXK6kSpXqX0bPqyeKlORSkyTFoeL3FwR9UK0soEqWKYFFNRWrMjnWg2iJLW7pRSUqUmVaUNO6X9h6WW1dLrn3lns6rSjv1S3H6paRVp32EpdrfUqEr6fdzPc8qUllYkpPcjooy0NF6KiZAql0//eVQ5qUaEtCpBKldGqhspraVkv5TU6P8xOJgstfBgwL/j9kkJB9Lfvfv/MWhcReLaIxiUklbvOBqD2hWlSmCQIEVXSP+zaocUXlaq5cGA/i7YKkWUlYZ0SFCdGlWCIg/ZkZ3Cci21yDhziFCgjU31nLyB7Yb8ZKRbkElWPsnaBUq8vX2g9AKfQGCf1dnmGfU9P8k3uGDfKDsh6wr5ZjWQ8XP6DJsrsYOsAkDsOAqVfTCcSGL3zuDvIGLYOBIWEFiy3/gvrmNvFFlUSk5IdnGaEwQxs69gFlTZCb6aEkLmDi4AB7CZbEoHsfnMLSe4YK+x1QQUlCdyJCOZ58xWN0nWkIjBvoMJjTnA5xC0wEEg6HZDf6Dyba8jqQi2zFdOT/yhXIv5g1jTH38NH8cccbIbm3aRIUg7fyMD6Bc+EWw4xheOhLzgH3k++6rYyOtazhAo1OQ70CGhQAg/ymbreCFtlI2waRIhIlpjiYRlNLLcvvWGEH3IGkQOgc/LzTeBjiOQ60oa+Q4EE99rmEvkgSVGDKC/Ty3zO65hrjOq8UR+cMLcn5ssWE7GkNk9/si3vX5LXLye/DNaackHNLDFLn26tqbi9iZrSNs4fb25lpbESUPbx+rn+GqatbGM/td2s5buraJv15TXrS1jlZAaqfeXRujG5lsUEhauUQsidVXTraoRVV5P/F5JlzXeribRpfXcX1XUs1aCusSkadSiaLWouFN9GhzSm8uqK6r0Xl3cdJ8+XFND+w4c0k1tEvT5hhhDUO/rEKsft9bQn7GldVfbWP21q6qmrAvTba03a+Ohyhq/ooIGt9iipNIRevPvirqu+VZFRpTXs39W0pVN4tSgalk9+UeU+VR7uxqlNGJhVR1bJVEn1U3Wa0urqU7YHp3beL/eW1VDpZKTdFWLRI1fH6PNu1N0Z7tt+mZzLS2Kk+5uH6tZ8dH6ZWNZDWkTqxX7K2vCqvK6pVWsEtMi9d6SCN3QfItCy4XrlfmRurrpNsVUDtPw36J0SaPtal6ttJ6bV0Wn1Nyh42qlGgyaR+xS34YH9dby6ooI2adLm+3V1xtrqOz+Tbqnd3WVC8vZJ7/zWn4Kw/NIjEByMqsZ9tdP7DqEguw0JMWX/KGzkCgIR04/j44/gZhAUsn05aQFi3xT/kFSh7JJb4NwQwhp/JtVXogUJNQeDQlxBheOCYSMU1MPkR43bpwhpBAxns1Z7CQ8IOIQUwgXpT/8DoKOfWUzLMf5ZtaYKzLfzHV+nnYC+SYjSzKGlQxWQSxJ9iXfnG9OYoXVTTgCZ50HSr7JlJO4sc3W4JPcgYiDZKaF3QAAIABJREFUKQERBJVghdUb+3VmMs1cB56strPCYLPclnxTU08gyaos3IVVHK8vgxTbb5IQZMFtOM0NvmPJN3vaWOUgoCQrz3sYI42kJnOEjNNPL/mmZIV5ZvXYPosNuqx2cDoO5JykJr+ngR19YZ5ZRUHOvKsHNjghqICjUZ5Df0tyKxbkO7MJRIAwNigUQoTRogawqDZHvovqzOVdvzMj3ziArXHxJjtRp1ZNbd4Sp8PJyWpYr7a2bNuu/QeS1Kh+HW1PSNSu3XvVsF4t7d6zTwmJu1Svdg0dPHRYEPi6MZzKUUobYreqdo1qCgsrq9XrNyumehVFhIdrzYbNqlKpoipHVdK6jbEKr1BO1aOrasPmrQotHaLaMTUEAaE/9evWUuzWOB1IOqjGDepq2/YE7dm7z/Rp5+492pG4W/Xr1DS/3xa/w7w7NTVNm7bGqXaNaBMor90Yq5hqVVWhQnnz7ujKlRRVKVJrN2xWZES4oqtW1vpNW1S2TKhq1ayujbFbzXFg9erUMhgcPHTIjBts9u7bb/oRv2Ondu7aYzDYs3e/tu9IVP3aNXXo8GHFbkvHoFSpEK3fvEW1qkerfPlyWrVuk2pWq6KKEekYVI6MUJXKUQaDCuXDVKNatMGgNOeI16qpHTt3mf7lJAObdxJTOJ/E6iDkMCdL6xAXbDmlEXZlk1FCGqjpZZUzNw2SBlGgtC0nLRjkG1/GXhcImCU9XuJHzTpkCjJH8gjdg/hyWhcEjGwuhwx4gxJIE1lProOc8VVnSjMgjvaYR+6FWHENK3+UVPi+PyOMCJJIaAVySlhOcPb3hUvINyubBAhkuFldofyEVQFf8k2wxvjBjQw/NfI5Jd/YXMi4Jd+szFK+AcmEbIMnc8RKBLIPYWYuOW0LYs1qPcQV8s0qPCSZfkGmKf1g1YIxkcUnGGLVn1p97uFIZOacMfBOexIOcwrxhfASSLH5lqCMvrDKy+8INNEbL/mm9pv32hUqghP6y2oV2PI8SndYPWBfFSfGUeLCNSSsSGpRqkIJE0lNfk/5MEEfmHPsLx+s4+clteUp+Z69NE53zq6uh1ou0RkntCoUmGKwqGVCeFAMIvqsdtkXio5n0InZC1Zo6Lxm+j/2zgO6qqL74judFJLQQui9Ix0EAREEKypgwYYV9RMbYkNF7H4CYkU/Cyqo2FGxgIKoIIKASO+EloSShCSQ3v/rN/k/eIQX8vLyAi/JnbVYQHLv3Lln5s7s2bPPOY902K1Lz2zqUU3dFrVbd/7ZVNe0StTovjU9qm2VpTEw9oM/zNbgJvmaeEFhnHKrWBaoiBaAOSTron00jtK8B0AKHwyOv5FYAEpwMgQg4iRYlgJwBQDhaO2sk6f988oDfJflfSrrvScD35yQsGngJAQQztpfFHzb2wXdPBIVZ8E3INTmkMi8DIhFJgtwZWyzeePfnL4iRwGEg0fYvAB8uRbwDTtN6E3ALO2EXUZ7jf8Ssh/GIrJKpCzff/+9AeqAWlhm/g+QhlkH5yDHQpoF+Ebzz/ORYXINvlA8B3vQHk4DYN5t+U7swTcnLHxPOF4CzJHg8m1xUsVJMeAae5IPBd8NNgU8B5kKwBoZE4w9mxlAP4QnG21OU9iMIYlB6lleJyIVYby7FXzvjjmgWxdG6sxahzVxcMBJU9CeSuOwk6ewkywPDe6pehc+8Bfm7dOCQ031/rnxatukzql6tFPPOZSUrPt/D5d/XoZeuUiqHlwYR9sq7rPAD0u36rlNbXR/yy26+pzio66474lWTZYFyscCLM6wgACC0iTqsW8NCzmyAkAM4AOHaUCFO8IFwlaihz1ZRI/iLMNJzz2LItSl+kE9cdGJWV7Lx6JVr9aRs9IUWTNYkwdlHe1zG/MNcIT5RR4D44xUAhbcXvNdFvDNmLMReQBkWGjkPmjBcXJEMgL4Jc46baIArvEJAizbTmxgzLmO+2GHYYPZANjaz32ceHBqwbcCEEcPDtNNUAAAtI1c5MQH4A/4Jk47wN6WAZXrANF8a7ZIKCWBb+QobCLsNd8w2TbwjbwHHzk2wMh5bd8dUiYANvp4cBftIngBTpr0CXXA1rMhqciYrCxfnFvBN5qxaQtj9XVMU/UP362zm/kqLMiKe1aWDrLdm5aVq6V78rUgoZHRtI7tW/rA+u5oR0l1fP7XHk3b0kTdamfpwkbxCscLzeMLecI8Ozg2MoyNe5P11YGWquOXptcuyFedmlZYE48fWlYDT2oBjrWJLER4s7IUoh3BdKJtJSa4OwqxsHGwt2mpS1Mn0qaxC4KUk7JP715Vyy2bgdI8vypceyA+USO/r66BYTv05OVtj4I4e/ANCEaiQXAG2FeYbU5FbA6XZQHfMMi2qCb4m5FlFM21zSnfBr5xVGRMArJhtWGDYYftC1ITNNiMYxhiGGEYaXzWKBCIaLMBz9TH2ATEwx4j+2ATSp0w4jbwTRQ3+1CTPJ9oNzwDx1JnmO+SwDcbhVatWpmNABp7W0F6wreIlAapCptiIuQgOUH+hG4cZr84Z9CqMH7dCr4xGNrJdxfu1tzD7U3UAKIWeHLJSY1Xyq6VCms7SD5+1Ty2qSROCfCRzmuQpNHdvVTbQ4EXH9dHf8ZodnSkUvKDTZg1Ty75OZlKWPGZws64WAGhnp190N9HalU9VeN7JKll00aebFarbZYFnLIADBxOb64AXPsHoI1Fn41UhONwdxQc5NgUOAor50z90xfu0Yw9TTSs9lbd0AcAXhGICGfe7PReg3QjOTVLryxK1T/pzfViz93q3/mYBLMo+AZ0Io0gggtSEUCpO8B3UYfLolaxgW8yuiIBoR2AcFhrwK894ws7zc/YQCLNQF/PdTZ/CJxlAaw4AdN2nDhxmEUGAusMiw7wBqDbwDfMM+DbFmoQcpSNLjp8mHR3gm9kKmwgbIWTAJ7HqRFtAxfA9sPo25LiwfST3MrmW3B6R9Wpf7rbwTevwMexd/8hRUUfVGZ29ql/q1I8EWyYeGCvqgWHq1pQiHGU8sQS4O+nJvXqqEUjnMA8m6XFfgfiDmnjrv3Ggc/TS/y+vfLx8VX1WnXl5+u5SVDq1gpTp1aN5edXivzxnm58q31V2gIs0DhmoW21sXylNQh1oJEFeCNlAVy5Y44EoCAj4LjclYJT8ZS/CrQgOsSEpqwd7Eotp/ae/Jxsefn4ysvbM9dBrAGhsy+lMGvsqAbbddvg5sfJloqCb+5B601UE/THhKM9HeCbdvBcNokAc1uCGlhtHFLJwIqECkCN8yJOojZmGAkK7D0hHxmTyDV4TxhlCmAdZt9edgLLzfUwzBQAPOAcoIwspbTgm/CUJKGzl52gHUd2giwFiYntG8YZGhkKjqWAfWKn853bQouSN4P2we7D5lfFUi7guyIakl0kO1RYDjRhVql6FsALHOevkyVYqHpWsd7YskD5WuDjjz82TB4MXmkLQICQbETfIH8DYfJIomULOVva+uyvJ1wcbJ4r7bLVg5/O/JXbtT6nheJSPfwYUNK2v75TQK0matK25ERGZbFtWe9tHO6l3qGx6n1G8xM2Wo7AN88DzOIXAAN9usA3chLWGKQXOEaikQaU4gyJ8yQOi4w5vgkkLSQLgkXmNAd9NtIUNpjcTwZMwC9yE6KO4KMAkGUdA7xff/315uSGa5DD4F+B0yZ/CDnoLPjmBAjWHfCPUyryEnuHS6KW4HiJDAdmno0A0hnC86Kzp82w8jYHUiQpSGbYAERFRZ00UVNZx4kn32+Bb7veYZDZwv54cqdZbSsfCzApECMXr293MGfl00qrVssClcsCAGabo1lp3gzGEGBBIhW+XUAJf2A2ARtlKbDpgCEAizucN8vSllN5L3aE8a/IMZjxIwDQIuGwTwKDNImY5QBbwGzR7IywtGjC0TmfLJQi4JUwf8g7hg8fXmz3sBlEdgGph9yDgiqAUJjE+0arTUEvTXv5GSFJGc/o1AnbRxhEClGBCJmMYyZ1IKNBQsO/cfwE2BISEkaZ7N1ITYg4ApuOHXh323NwAKUUzXDJCQ+AmEgsAH8cM5GIsMEFVMNm27I8E8GF6Cx8f4SrxBGU92SzSSEiCzIfmzyGTcS0adNMeykw5ABw3rmqFgt8O+h5dsiEl3I1BFZVHUyV5b3ZuZMJFUcRq1gWsCxQ/haAreQYGsDhTAGwE1UCiQmxgwnbhq4WxzNACQxnWQoMJWCFJDRVrQCg/v77bwPArfj05dP7nLSjgYbkgcV2lNQPwIzTItegmy7aF0QLQUpCXHfALNeTVIg47vYnP1wH0Mcx0lVpF6cFbGphvIurg1jkMNk8n9Nj+whGgG407UhQ0LGzOSbuelUuFvh20Pt8GDAx9tmrqvIgqWrvzkQDA86u3ZYNrKrZwHpfywKn0gJoP3HKgnUrqdgS7Nh04gBx9N42Rg8gDhBBG+tKYf7nuBwQ70qMb1ee6Wn3QEBRnOkPT2u71R7LAhXBAhb4PkkvkaGKo6XSpkCuCB1vtbFkC8Ciffjhh4aRc4eGtOQnWldYFqiaFkDPyrE0DmT2KbTtrQF7Rtxi2D2O1G3XcRzPMbvNgQ3pCbICmFtb2DdnrcrGG70s+lb+VNXC5gXpDTZ2NQZ7VbWd9d6WBZyxgAW+T2IlHB3QXnGEUlXD4TgziCrzNegfYeRwOLGKZQHLAuVnAaIjkEiEyAlFC6CYjTBH7ziS2Y7g+TaRrMCCE7rMVmDDYa6pz1kHeuQWhHdDJ4uEhdjNVbmQehwdL2nNcZ6zimUBywLus4AFvp20JYHticXprCbRyWqtyyqABWDccDbBCceWlawCNNtqomWBCmWBjRs3asWKFQbs2RdYcdLIA8oJp2YPinEI4/c4jxUtMOQ4dQHKe/TocdKMy7t37xZyFhzoqMtiewutifYd9huHP6tUHQusX79Oc+Z+q4zMjOJf2i54j7ePt4acc77O7j+g6hipjG9qgW8nDcgkhMMAXrxWqXoWIAoACQII72RFQql6/W+9cflbAHabCAlEe8Bpi0JcZkIJ4kDp6PSJmMmA9eK02URiIGTgTz/9ZAA1J5hEagDAo+0m/jNRU3AAIyIFMYut7/v4vibaBU7o1ulf+X8DnvKEmR/PVEbt/apdr/A7LKkcSUqRosN0yw2jS7rU+v3/W8AC36UYCshQyMjm5+dnIqFYk3QpjFdJLiUcJQwdjkgWO1ZJOtV6DY+xAI5+MNXEKyYyAhpvci+0a9fuhDYCzEnsgaNlSXMx/huw27t27TKAHk0zAL9Zs2bmD+C9pDo8xkinuCFsUtgUkUrckp+cYuOfpsd9OPN9+TRPVWTjOk61IDEuSTk7QjTqmmNZLp26sQpfZIHvUnY+R5zoAgmGX5Xiv5bSTJX2cpyQyNYF+CY8VFXXhVbajrZe7LRYgHBlOFASH5lwd8QXLk6zjR6ZbH2EWrNK+VqAkz82RZxOOAqLV75Pt2o/1RawwHf5W9wC3y7amEUCfeJ5551XrHe+i1Vbt1UACwDCSdaAH4AVjrACdJjVxAphARhpmGzkH/fdd5+JK+yo8P298MILJgOgRYKcmq7lxICQjlUx9vmpsbDnPMUC3+XfFxb4dtHGOOGROYrwVjAzVjICFw1ZgW+DmUOCVFW0kBw/x+yLUV5ursJCw41+dufunfL381fDBg21N3qPyWDWpHFTxe6LVVZWppo3a2ESQSQfSVabVm2UcChBhw4lqGWLViKawsG4A2rapJkJaxa7L0YNGzQy39LuPbsUWbeeAV87orardu06qlWzlrZt36rwsHBFRNRV1M4dCgwMUv169bV7z275+HirUcPGiomJVnZujpo3ba79B/YrNS1FrVq0Vnx8nBKTEtW6VRuTCTE+Ic60j/fatz9WjRs1MaOR96hfr4Fh+nbuilJEnbomZB3Ppg20ZXvUNoUEV1e9yHqFNvD1U8OGjcy9+fkFatqk0AaZmRlq0byl4uIOKvlwsnn2ocRDSkiINzbgJO3Awf3GBgDPmNjoYm1Qq1Zt1a5V27QD+58O52/Cr5KwgygjyDRIuMHm09XkHfafP3V++eWXWr9+vYmxT8SR4gpZCMnoV9ZkOhV4+jnlTUd2yZpHWnKrVG4LWOC7/PvXAt9ltDEL5qxZszRkyBDVr1+/jLVZt1dECxBxgSx7hKSsrAVwHBWzTX8e+Ux5ylVYZiO1CO6itZm/qlpedbUJPlOb0v9Uvle+OgYO0La0lcrwSVbnakO0M3WtkgKi1d1vqKLTtiq+2jadofN1KGu/9gWsU5u8AcrKy9Bu/xVqlnOm/LwDtM1nsRpmdVZ4QIQ2aIEiMtuqYXArrcr9QTUzm6pZyBlak/WLgnNrqVVwD23I+EM+BX5qF9RXW9KWKcc7Q2cEDtKOtH+V4ndAXf0v0p60TTpULUpdvC/WgfRdOlBtk9rlD1JqbrKi/f9Vi9yzTPdF+S5Vo6xuCvEL12bv3xSZ2UGRQU20Jn+uame0VOOQdlqdPVeh2fXUIqSr1mUulH9ekNoG99GmtCXK98pVx6Bz/t8GSepc7TztSl2vpIDd6uZ3iWLStimu2ladofOUmHVQsQFr1TrvbOXkZ2mX33I1ze6lAJ9AbfVZpAZZnVQzIFLrNV91MlqrUUgbrcr5URG5LdS59tnKzE9TiwZtFVgtsNyGHnPc5s2bNXv2bON0zoaTCBiAMQAzf0NCcArEd+CKFItNCKmtiapBautXX33VZK8sTuJAWmuYcUuDXG7dXmzFZF2sXbt2qWOon/qWWk901QIW+HbVcs7fZ4Fv521V7JWkiSWFKzpwq1Q9C8CiLliwQJdffrkBHpXNcWvd5tXKDjuktLxUxWXslZe85ecToEDfYKVmJ8vby0dBftWVln1EUoGC/cOUkZOqvIJchfiHKzM3Tdl5WQoNqKms3AwDtPl5bn6O+V2wX6gKlK/0nFQF+YWY+tNyjqiab7B8vf3MMwCjAb6BOpKVKH+fAPO71Owk+Xj5KdAvRGnZhyUvL1NXek6K8gvyzDMyclPNc6r711BWbrqy8jLNvwG6mbnpCvELU15BnrmOd6Bwf6BviHy8fJSac1jVfIPMhiAlO0kBPtUU4BuklKwk+fr4O2GDHIX413C7DbCFV4GX9qftVKfqA9Wr6aByGXeklMbZjjGOk7mjqCKAb5wZV69ebUIBotO2j7ld0oxw4MABE9GE+ZO43JQ5c+YYgNe3b98TbidCycyZM01s78r2rZVkK0/4PRuwzz//3GyOLPt7Qo+4vw0W+Ha/TYvWaIFvN9oYDTisUJcuXaxJyY12rShVkZAHVoijcFfYP098TxKPLNg9S/szd6pRaBt5eVXtxCOe1Ef5Bfk6knVIrfx7qWuzPm5vGpFBnn/+eRMjG0a7pILkaM2aNQKwP/XUU04xo4D2N99804QXbNu27dFHEKOb7MJjx4494bFvvfWWOWls1apVSU2yfl9OFrDJjorLRlpOj7WqPUUWOFXgG8lfaQrramUZcxb4Lk3Pl3AtMWU/++wzo1UsDfPjxiZYVZ1GC3A8T6g0Nl+NGzc+jS1x76PXbf1Xe/3WyN/nWAZB9z7Bqs1VC+Tn5ykgPUzdGp1tdODuKrDLjzzyiAn5V9oU7cSEBjwTgxsyorjCZpXIQWPGjDka19t2LUCezJU33HDDCdr2Rx991GwKKssG1119dqrrweGcjZmjMJCnui3W89xrgVMBvpEyjn92nMLqOHaqdvRGAV5BeuTuJ9z7sqeptgoHvjMy0hUbH62s7KzTZLKSH5uUmKR1q9drwLlnl3zxab7C28tLtcIjFFGr7mluiXOPN05pB/coLSNVkpdzN53iq3Kys7V86Ur16tNT/gH+p/jppXucl5cUXr2G6taq7zBuOQzX75t+VE5ospF9WMWzLJCec0QH0/aoT/UR6tS8p1sax6L4+OOPG2a5Xr16LtX577//mvjZo0aNcnj/jz/+KOR6MNvFMVmrVq3S9u3bTfIbW8HJGdnDiBEjXGqXdZP7LADZRPSTq666yjrpdZ9ZPaIml8B3VIhGXe18nG+SN7319WR1PqeN0++8Zcle3XvdeKev9+QLKxT4XrjqR+31X62s/HRPtqkK8gu0/d+9CgwOUKN2kR7dVhUUGClBrbymOqfJcNWu5VxQ/dPxUut3rdLa9IVKzUksfDzI0QMLrF30lgNKiD6sbucdO0r3wKaa6CToNusENFB7vwFq1+KM45pJZI6voqeoRkBdbVq0V4cTU3TmuV1Vq26N467bvTVa29btVK9BXRVeK9SlV81Iy9Din5arSeuGatvFNefV6Kh9Wr98S7HPb9OlhVq0L4xqUhlKTl620uKzdXazoYqMcI/D919//aVvvvnGZPN1VdMLgEe3jV7clq3SZu93331XyJkIWXeyRFVEw+H+J5980tzKWIX1fvbZZ0/KqFeGfq0o70CfILfs1q2b1ScVpdOcaOf7H06XX4s0RTZxDg8kxiUrd2eIrh95gxO1F15iwPfsKeo8oLXT92xbFqO7r37Y6es9+cIKA77/WD1PW73+VIOQlgpNaaRqfp7PwtmAjScPgLz8PMUm7dLhmrsVlFlLF7e5QaGhYR7X5M1RG/RnymcKq1ZLNQ63Unjw8eDP4xr8/2DBVfByqt6HMZqUGaeE4O0mRN6g2teqYeQxcEpSjbV7/ta+/G0aN+IZ7diwR/0v6qWHXxkjP3/fo8387sOf9dHLs/XfT8arTecWLjU/ft8hPXLtCxp8eX9de88wl+qY99nveu2x94u996aHrtLVYy51qe6iN33x1hzJy1vDb7lA/gHFyyvc8rBiKkH37ZMcrLPbXeS2eNcPPfSQiV5SFDSX9j3IUImDJtIRCqdWb7zxhqkbOYszshFkfG3atDHgDinMhx9+qIcfrhyL78nsmXQ4Uav2LlKy937jAOzJZenP/yoiorZadvNsqZ23l7dqBNZR3fyW6tG2nyeb9LS3zQLf5d8FFQJ8w6J8umWyAV4D616jMA8Eh+XfVeX3BKIVLFwxV7uDlqtd7kD16zao/B7mQs0AxB+3fajEnFgNrn2zGkSW7PzlwmOq7C3Yd/PudVqeOkeROW10YbeRR23Bt7d4w89Krx6nccOf044Nu+Xt460Jb92rs87rcZQZBXzPnPq1Xpz16OkH34+/r3ufu0Vd+nY4oU9Da4QoJDTYLX398NXPycvHW0+/94CqBQW4pc7SVoLs5FD6PvUOHaYOTbuV9vYTricm+8SJEzV06FCXWW9bpWRFXLp0qaZNm6aEhAS9/vrrGj58uLp27ep0O9GOf/311yas4Ntvv62BAwcaMF6Zy/64WC2O/1opeQmqFVhPgT7uGa/lZTM27awhvr4+5fUIt9Sbr3wlZyWY6Ekdwnurb5NL3FJvZazEAt/l36sVAnzvi4vRD/veUtPMXjq/t2uMWPmbsmI/YW/MHi06/Kki8lvq/DOu9KiXgX2dteVFNQxpqXMaXekUY+ZRL1ABGoMM4Mv1bygtMUt3DHnsaIuRncyOeVmhfrX0xFVvKDM9SymHUxVeM8wA7ZoRhU5+RcE3gP5AdJyW/7ZGB6PjVbNuuHoO6GwkJbbTgOzMbK1Ztkl7d8QqvFaY6jWO0NQH3zmO+eZ5KxetVfSOWAVXD1LHXm3UvG0TeXk7lhzBfL8x4QM9+e44I485WWEjsfGfrUpPzVDTto3UuXd7BYUUnqjR/n17DuqfResEIx9cPVCtOzVXl74dTTKfJT+v1IeTvzDtuPKOoep7fk9tWLFF3t5eRnpjq2P9ii1KTjissy/urazMbP3xwzJ16N5ae7bHau/2GF120/nmmQdi4rVmyQYdOpikek3qqnOf9kelPYW2jNfS+f/o0IEk1alfS137djC2zMnPVmpCus5qeLEa129a5pGGzvqLL74wIQPLWgBkJM0BzCM1uf3229W6tfNHzDwfthzHzdtuu82AdyQnlblgs5/WzVK8z061UX91atbTJLGyStktwHeUkpqixbvmKCFgp/oEXKlObZzfCJa9BRWnBgt8l39fVQjwvTt2p36On67W2f01qNeF5W+VKviEfQf2aVHiLIXmNNDFna/1KAuwAH+05Xm1Cuusfg0vKzMj51Ev50GNeeunZ5Xvk6+7LyjU2FJgvv/Z84fiC/bqgRHPGaDY74KeevvZTwzovHHcFfLx9TkBfANqX374PaUdSVe9JhE6GJug3OxcjX1xtPoM6a6c7Fz97+mPtPCbJQaYFxTI/B5gf/WYy4zs5HDiEb0yfrpW/7lBDVvU05GkVGWmZ+q2x6/V4OH9DQNftDgLvn/5cpE+mPyFYawDg6spLjZBnXu3093P3mxAb/SOfXpuzGs6kpyqhs3rGa07m4kbH7jSyEyeueNV/btkvRmLaMgfevlOvXD3G0aK8/LXhfYDSE0Z97bWLN2oz1a8qeRDhzWy+xi169ZSOzftNc95efaTio7ar9cena60lHTVjKih+H0JqlO/tsZNvk0tOzQVOvaJt75kNj71m0bqYEy88nLz9MirY9S5TzvpUJAGdhrqFpD2559/6rfffnNb1lYiYhBC8D//+Y/Lzpto0HHQJM54ZXe0TEiM14K4j+SdHKLLe9xqZU4uh/kxMfmQvt4zVXVS2mt4v+vL4QkVv0oLfJd/H1Yq8E2MZY4pW7Ro4VRc2pOZFy/7uLg4h0ke3NEtMTExJjEPYemKy+LmjufY6gAI4MBUXEa4qgi+ydpHH8PGFY3qQOpq0ly3b9/epM92pWBzmERSb3focKIEorR1kugEnWxoaGi5bEAcgW82Pks3/qYjwbG6f/gzBnw/Pf0BPTfmdW1Zs0PPffiw2ndvdRz4Bqw+e+dr2r/noB6bdo8BrzC63JOVkaU3f3pea5dt0n/vfVMXXTNQl4++SHl5+Zo59Uv98f3fBuCiy/78rTn6bNoc3fPczeo9uJvSUzP1yiPvaceGXXpn/iTVjqzpEHy/+uh0dTqznWFqg6jEAAAgAElEQVSI7UuLDk3Ms2C0xw5/Uh16tNZtj19n3mnJvJWa/sIsXTXmUl179zDNmPqVfvx4gZ56b5xadGhqNhGA8dycPL36zdPCOXTiLS8Z2cn4V8covE64HrjiaafAN8/7z5Oj1LFHG1WvEaInbp6s7MwcszGJbBRh3m/qQ+8apn3iO2P16RvfGTv89+PxatmxqZLiD+uxG15U134dNfrJK5WSe0i9Qy9Tm0bHO8uWdnxxvbvB94wZM0zmV6KnVK9emMSotIVvkeyZP/30k0JCnA9LVtrneML1O/dE6a/UL1Qvt70Gd7ZOecujTzhJ/WzrFEUGN9WgRldZJ6kOjGyB7/IYecfXWWnAd0ZGhgl5tHDhQl177bWaPn16qaxHivCoqCiTnQ2wdM8995gj0/3797vl4/znn3+0ePFiwwBRP+mTp06dqt9///2UpCVn4ZowYYJ5nqO4vVURfN94440mkQf6VkAC/WIrjCMyVn700UcmaY4rhVBcF154oZo3b24cxVwpHJUuWrTIxDzeu3evAd2AGY7yO3Xq5FYQ7gh8JyYl6puYVxTiW1NPXPW6AaqAwJ2b92rCTZPVsmMzPTbtbv06+8+jmm/CK95z6QSNHHOpRo293Lw27/HzF3/o1fHT9dp3T+v7mQsMAIclrtuwtrkGMP/4jZN0+eiLdcmowXps1Ivy8vbWhP/de/QbXPnHWuNQCeA959LCdPD2BeYb8F2/SV0Fhx3rT64B7P5n4ih9M32u3nlulp754MGjkU9glZ++/WWFhAVr0qePaf+eOMN2N2nVQGmpGcKbf9oTHyo7K0fvzp8sXz8f2Wu+/QL8DKB3hvk+f+Q5GvvCrYa5X7tsoybeOlVX/ecSnX/VgEJb5RfozSdnauvaKL0+5xnN/3KRPnntGw275QINuqyvkefQNu6vUS9EKcmpOityqJo1dC1CjL39mKf4Jvr37+/KcD3uHpvs5I477tCSJUt01113mY1jaQtEBUl4/ve//5lvqTKXHbu2a2n6l2qYf4YGneHavFOZ7eOOdwN8f75tquoGNtTARiNPGnHHHc+riHVY4Lv8e63SgG/iyg4ePFgAHjzsWUTq1nU+djWpcr///nvjIMR98+bNE0kgHnzwQbcAnP/+97967LHHRCpl6ideLc+66aabyhxVoLhhAuAh2xyLF3rLlStXmogBpG0uWqoi+CZ+MPpWEiKxWSM5kq3Mnz9fl1xyiUma5OpRN6GUSJkNYADEu1LoM9rBxoDNAOObTSFjnDY6k3nQ2ec6At/E+V4ePV9JBQf04IgXjoJvpCYAwi/e+l53PHG9kZF8/MpsowNPPZymJ26eYljvfhcWpgunrP17swGsj791r75+9yfjoAVzHlS9UGcdty/BRDsZcvnZGjyin+4dNlEZ6VmqbRfWEJ143L5DRnpyxW0Xn/BqgO/XH39f41+/Wz3P6Xzc72lzQDV/vfXkTM2ZOd/IYexD3SE9AbS/9OUTSkvJ0Lfvz9O6FVuMHKSAk6PkNKNxdxZ8s8hPuf9/5r3tZSe3PXaNrrh9qGnb/K8Xa+pD76hmnfCjenN+nnzoiJl3Jn/+uEKqB5kNxaZV280mhHZ36t1Ol94wxDDlBQcDNbj7pW6RKEA2PP3002ZDWtbCSRugmwyWnCJBABBesLjTt+KeRyp5CIM9e/bo3nvvLWuzPPr+8gDfzEOEa8SZlkgxRJuxL8xxkE8kLnK0NjhjMNaY8ePH65ZbbjGRbFwtrFdEydm5c6dq1KhhEvi4e8Nlge+Se8cC3yXbqKxXVBrwzeTCJH/FFVfogw8+MGDKFuLKZiSAy9q1a00KcBYAwlc1aNDATOoAY45cYUB79eplJBqJiYlGLsA9gB97ZyHSom7bts0AZwAQ/ydpBOw5CyTSF7SOADuSQgC+8foHMHXv3t3oQZE8wGLakkyw8AH4AegkqOjcufPRo1omTv5wPZIYJieeiywiONixNzwyhXPPPddce/jwYWMGC3wf+2QA37/++qsBYBEREUZX2qRJYZg9R+AbGwIisCcyFfqH+2yFPkVKRFpupERcwymMPfhmQ8QYYQzS74yp+vXrOzxdoT7Ywk8++cSMTSRKFMbRuHHjRJrt0aNHl3UOOHq/I/BNG5ZvXKLEoF0aO+ypo+Db18/XMK6P3ThJhw8dUc9zuui37/4y4Buw+viNkzX+tbs0YGhvUz/v/dfPK40cBWZ55stfKS8nXy98/MjR6CPIQQDfF149UEOu6K/7hj2pxi3ra9jNFxxnY9hntNDIWYoWZzTfbz/zsb6b8YsemHy7qocfkzFkZ2UrMDhQbbu00EsPvav1yzebtnTo2Vq169bUrDe+NVrwk4FvGHHYfIAz7Xz+rtdN/HN78P2fiddr+C2FvisLZi/WSw++o+vvHaFWZzQ7+jq5Obmmjs5ndTBselZGtqKjYrV17U6t/H2NNv6zzQDwB98YrTyfDPUMHaqWDdqVeSzQ3wA0xjbgpyyFeQqmG9aawncD0GNMO5s1k3n4lVdeMcAOcPjEE0+4ZZNRlvcqz3vLA3wDaPv162dA7UUXXaRvv/32uJjcZDLlZI6Nvm3+K+07IuEjLjzOsZwoulKYNyGJli1bZta91NRUQzJMmTLFEA/uKhb4LtmSroDvtM1+GnLOeSZviDMlIzND3y+bpU4DnI9eZMX5dsaybrymJIdLJpchQ4aYxQJAwpFp7969DZNtK+gGSWNMOmOAN0Ac8ArYfu+99wzAIeJDZGSkYSkJbzVr1iwDVvv06WOAL2mTbZpD0ohfeeWVmjRpkvHER9JBPfweoEH9sNpIS5577jkzgTCZwCzQRiQE3IszEZnkkBbA6vBzgD5huog48M4775h2svBwPaG6fv75ZzGBUB+TFT93pBtnQ2BjXGfPnm0ApQW+jw1MwPfGjRtNFj42b0iCkHcAxouCb5gd+nP58uVm/NA/9Btxi8866yyzmSIxyQMPPCA2PWy66DdCrLEo0Q9cw/UvvPCCGSPoqRmz/J9NY9GEI7DOLGRsAmmPrXBqwngHgMNSuqsUJzv5LuYNBfuGacJVrx0HvnkuMpAX7nnD5BrFaRLwXS2omu4bNtGw12OeutHII3AQfP3xD7Tw2yX6cNHLmvX6t/pjzjJN/foJNW9XuOFZMm+FXrzvLV1373DD6sKeZ6RnGo21LZTfsgWr9O2HP+uOCdc7TJbjDPj+8ZNfjYTkqfceMBFRALk4d77z7CdGJw7gfmjkc8Yx8tE37jFtQ/M97oqnlZubdxz4LvDy0jPTH1BAoL/GjnjKnAC89MUEE5mFzcT4614wPysOfOOY+vhNUzTilgt0/dgRZhMGaP/41dlK2H9IY56+SV/873vzfMInEl0lPy9fUx74n9Yu26xXvp8g+eWqd+1L1KpR2cE378pcxEZ0wIBCGYwrhbFN9kPGp/3pDN8RQI9vDWBVUgGIQUpw+kSbAGVlaVdJzzvdvy9P8M3mhzmINc/+lK848M38w5rI2uLreyymv72N+L2fn59ZGx2Bb+Y56uGakyVU4jqICtZVItpwig1JwXzKN8GYLM1J9sn60QLfJY9yV8D3go+XqfkZjRQUXK3kB0jGd8U3yEe9zysklZwpFvh2xkpuvKYk8P3LL78YUEo2tJtvvtmkI0bbvGbNGjVtWhh+i0UAkINWlt+zU4eRAeByHw5BHL3BzMAwAmz4N0AK5gU2CADEpECBvQHQouMGiMEw82xkKnzcPA/tJEwpzDTMN/XAYKLVBVQDmpGeAMBgJDgetOkaeSfawKLDZAn4BuDDSAHkmYjI9sakRJ0lxc5lgoWVsMD3sYFpA9+ABPoXFpw+JZawPfgeNmyYOUVhM8eJSt++fU2/coQOa839gGwAMZs3+hrGj/5lEwe4B3wzvs477zzzf/oWPwX6FMkUz2Zc2BeTKTM62oDDRo0amV8RfYRTmtdee02ff/65y5IYR5+nI/DNJnLZvh91JD9RD18+6QTwzVh/c+JM/fTpQgUFBxrw3bRNI+MY+feCVbp+7OXq2KutNq3aZqKLDLrsLN33wq3avGaHnrzlJTVv11hX3DHUMLufvDrbhB28YdyVuuauyzTvi9/1v6c+0pArzjZ/kIVM/+9nJuwf0hBH8bqdAd9IOtBnI0O55eGRCqtVXT9+slBL56/SvS/coh5ndzLac0IQjn70WiOP+eWrRVrx22oDqid99rhh5J8f87o2r96h0Y9dYyK4vP30x/r9+2W6fPSFatyygebPXqw1f200GT+LA98AbRw5t6yJ0g33X242FMt/W605M+brgqsHavSj12jm1K/01bs/6j8TRqlrvw6K2blf7z0/S3UbRejJd++XX1K4Lug9zC2+KYwLwBLjknjajOfSFsYtp4UQDYDsogUwTcxuTm1s49rRMwDwzHV8ZzDlkA1sjp966qnSNqnCXF+e4Js1g1NY2wmwzZG8KPjm95BRbHY47aOP6EdIBltipN27d5vQjwBkfs9pMWsf/QVhwBiA2GA9g9FmjWONZi51BOQh0DgRhjhjvbMBdYgr5lGypZZFzmI/ACzwXfLn4Ar4njN9oUb85zyF1XTOsXr7+l06tC9Zvc93PtyjBb5L7ju3XnEy8M1HDujFQQ4AAxuJRhA2mol67Nixpi1IADj+5xobSwyg5aN/5plnzHGmveYbJyEb+GaxQEYCWOfInwmJsFfIVj799FOjqeZeJhZkCCxeXEf9aB65rqjmm0nKBr5hDWxymeuvLwx9xATBe8Gm0kbexeYwCcNA4dlcb78pKM7wFvg+0TI28M2YQOpz8cUXG1kPfQm7bNN8c2QLyGbDhaOsLU41LDa+AvQx1zOGONK1bdCQM7GgsLECfOMQzEkH/gi27IH8n0WJe1m8TlZYOGHoqQtHTk5mipMcufIBOgLffF+rN6/QwYCtenRUIfgmwQ6yE1s5GBuvp0a/bHTSROdAEgJQ/t8zHxvwCeuNHKNb/04G3IaGF54OEe4PYJmekmGAcI+BnRUTtV/nDu9ropIQF3v2e3P1zfvzhCSE48zmbRvqrmdvNiDVUfbQX79ZovdemGUycHbvX3z0j03/btebE2coducBkSWyRu0wXX7bRbpg5EAj8yCON0x4SlKqfP191K3fGTrjzLb6cMqXJpIKNlj803JzTUBQgNl0KF96+ZF3TRhBCsx5aI3q2rVlr975ZZJh128d9JBuefgqXXTtuUftt39vnAnduG7ZRhP1hdCH5185QFf+5xJVDwtWUsJhvfwwMpgtZl4AANVvWlfjJt+uRm3rKjs3XT3CLlTTyFaudLvDewBXbO75BkrjJEm/Mh8icYDssHditn8QJACkBxph5mxHhe8HAMh3ZyvMowDBskpi3GYoN1dUnuAb4oZ1hnmPU2DmMsaSPfgGSDMPQQ5BQtjWTNZA1sMLLrjAEDgQEMyZ+LRwKgyBwEnr+++/b8A3J4Q8C8YbYorxgKwFkot1rGihTtZLnklkGwpjCbIMooFx4I7Y87a11XK4PPnAtcC3mz9sB9VVeM03u2o+brSBgCcmE8AxoJXdOJMAkhOOOJENkOzB0aJd1OHSHnyzCwfsoPGGTYdVZwJjMmKiYEEE/MNEouW1hRFk4nEGfOOIBBBfsGDBcc4wLE4sgDAIOAYyaTHR2XTGOIUC+AF8ALyTFQt8nxx8wwohEYJVfvHFF43W3wa+8QtAxgQrbu98SZ/T/7DhxEbmD+y27ZidkwzYcAA9gJk6GRsAchuDBMvEwsVGC5bIUYHtxo+B0xTGNhtKxoW7w645At9JyUmaEzNNwX5hCqt2oqPuycYc8oiEg0lKik82EU3Cap4YIjH1SLoOxsSpVt2ahjEp+m2yAOPAuT86ToFB1dSgWaTbGF501QBfWPfIxnVOYNLRtJNgBykK2nDakhifLD9/PwOKaWuhM2aBYcRtkhCu4Xi/VkQNs6lwpgC6Ew4kGv08IRRtyYts92JLEvEAxHk2EU9oR0ZOqpLS49Q7/DK1bVz2UIP2beV0h80e0X5gSR3Nm/bX886ALKRzjNWS0tMjp4LZBIB37NjxBDOxueSbsfk6cAF+NStWrDBzeWUs5Q2+IWwAxYBZTk2RVNqDbwA1ax1RvwDnrGH0J6Ab0griALKKP9TBtZxQ3H333WZtRVLE2gjRwPhhTYO4gpCCKOL/rJElOXYylljfILzYEECQlNZRt7jxYTHfJX85Fvgu2UZlvaLCg2922gBljuztP070bTg0MlHzoeNIAmhBeuGolAS+SRbBIsEkwL/RIgK2AG0sEhyhckwLCMYJknjjLEDOgG9AHSwqE5N9PGgmONgjjvY4igN8I4OxOStZ4Ltsw9+e+aYfAbaAaQAEIBwGiA0WIAJGBnmJfRQINk04AhF9BIkR7DfgG7BOAXzDgsPsAb5hkThyRXZSVP+IbIiFrGiBTWLcsbHj92wQcOQtj+IIfHPU/1fcN0rPT1ewX+nDxJVHO606j1nA+A5EB+ri/iPKxSwwnhADACy+AZtzuA2I83wK0jvmQzaa+K44eyLDfQB8gBmbUlvhW2ROdMSSsvEEtJ9MQ1wuxjgFlZY3+GYegQBgs8M8ApGEjMfmcIk/0UMPPWTWojPPPPPoG7N2sgZBQEFAQAggmbT1Aeshax+AHekIhBj9iZzPVqibfoMYO1k0HVvEHU6wCTyABIbTY3cVC3yXbEkLfJdso7JeUaHBNxMAgITJhIkfaYCtoJnmdzYveY4pObYC6LKbZzFhEmHyR2bAAlCc7IQJBmadiYBjNgA4Disw0xRkA0QpsQdeTGgAfWfA9+rVq42m2D6sHY4sADuYe9gIjlst8O3eDJdFwTd9yYLCCQosD3If+qRHjx5m88aiz2bIVhgzyIdYeADmgBQAue14lGNzWDsYdJtUBInRunXrjkaxYZPIsSqg35GmkefxHMYSG8TyLI7AN8/bsG2N9gVsKs9HW3W7aIGs3Azl5eeoe/j5alTnWLQUF6tzeBsAm2RRsKbMRTg9QgAAYvhGmIfZYCI3sPnYlOb5nP7w7TC3oiumMG9St02CYF8foAxg54gtL81zPfHaUwG+eW9kkQBq1hUkHwBrZCHITehnTvVgrG2FeYhrIRhgwTlVhnCwneABynGE5dQQ8gnSgbW1aGEthbyCWS9aGGf8DvAPU47cCPDuLsbb9ryqBr7BOp9+/omWrfzrOJN7GTd5xyU5JVnn30xOgZKdoqkhMS5Jc977TZePOc9I7Zwp29fvVEJssvpc4PzGavOSvbrvuvHOVO/x11Ro8M0RGBM2UUdw4LEvMCfEM4VpJOQVIBwmBeYQMMSRGcdtRAvhZwBbJh4kBEwc9g6Xtt097DYMAeAdra6NqWHRwUub+wFqTFxMGrCG7PLZBDDZ3XfffYYlhyGwd7hEFwlTwN+8B0APNpU6YF9hC2wOlxbz7b708o7ANxMzukTAACyfTVpEnzHeWKSQoLAIMR5gh5AEwZYzFll4cKyF+WNM0Y82h0uug+FjHPCH8QGgx2EWpqkou8PvGYs4XbL42RY62zgH2BeN2VuWGccR+MYpdGHMZ0rI2qf61St3gpOy2O503ZuRk6IjWYnqHTxcrZqWz4mI7d0ARwBtQDGAjXkRXxrAOHNiWQonPMx96JLZvOLjgt+OI+kKczsRo5jTS5LClKVNp+PeUwW+AWT4DgGabfMZ4BtADYCGzLI5gNPvrJM4j0MWQBIAiFnnbGsj8yFzJHMfcyLrGXOdfTQm+pixw8kg0aCKFvqf6CacsEBqwMyXR/9WNfDNJui5VybqnOuPnSyVNLbnzlqongM6q15T53KlWOC7JIue+PsKDb6RZbAbh3W0ObnZXhHNGF7yyFJgpJFzMJnDTNqYb0AxscHx6IfNRj/N7wBJMOQ2h0vbBINjI0wMkxXg3Xa0irQFIMdxGfcjc+FZTGLcC9tJNAwc92B5APDIUmwOl7BGtIudPosaGwaYb5h52gfL5Ah8c4xn03w7kizYdzcLFc+jHY7SpVfFJDuwL+jp6Xv7eN3o6olKQr9xTMvJBhu4kSNHmig5AQEBhplho0V4SRYJxhu6bDZ0/I5Fg5MSCpIS2DquAZATJYBxwf8BLoxjtI1FFxrGAnHAARuOjtg5XWGj4K5SnMPl0m3zleIfJy9vH+XmZcnH289wJnkFefL28paXvJVXkHv03/kFuZK8zf8L/+0lby8f5RfkmaYe+3eBvL18jcMj3or8u0D55v8+x/3bR4gbuJ97j3+213HtKOnZPt6+ysunTY7bwfOLe7aPV6F+u/C9i7aj0AbY4th72/5d9L2dtQHvXfD/9jjeBgCizLxUNQxpreYBnVUjrKbbtPDuGk+lrYc5D4kBcyTzKHLC4gpjn5Mgd7OipW2zu68/VeCbdkMmAJKxNyfDgG/mN9Yd5hWkd8xJnOCxvnKqwYkyaxsneZyGANAZixBFkFisbayREBEAfOZW6gbwQjQwD/LcolFuIJVg05EtQVCV5C9QFrtXNfDN+vH8q09q8E3HEp6VZL8fPlpgoj55Hvjeo/uue7Sk5leI31do8I0jJcwczpSOwhchFeEPHz8yAq7FQRMHEnbfHKvZvPGZKJhkuB7Aw0LA9TA7tsI1ACJ27fbe9kw+RKLAGRMwRVYuAC6ADaciJhVYS54L+KV+JjVbEgGAFXUA+pCvsFNFP077bAwB1/Jz2mMDaYA8mASeBSA8WeFe6mCjUZRB5b6qCL6Z8GHy2CwVtQn9BlPDImDrAyYx+oeNE33Dpsk+EgRgmjGErIQxyTigX6nbptNnDMEeUQ/MOuz1yZLscMxfXGGs8cddpTjZCTbKys7Syl1/aHv+MjUP6yR/7wBtS1qthtVbGWfMHUmrVSeogWoG1teOxH8V4l9D9au30PakfxXgHahm4Wdoe+K/xDBQy5rdtPvwRmXlpatVja7an7JLh7MT1bpmVyVmHFBcerRa1eim9Jwjik7ZppY1uiivIEdRyWvVMryrAbc8r1FoOwX5hphn1A1qovBqEdqetFrhAXVUN6SJtieuVpBfiBqHtjXPJlV96xrdtSNpjXLzc8yzY1K2KS3niPl3fHqMDmUcUKuaXXUkO1H7UqLUukY3ZeVlaNeRDaZNtJ9nNA/rKH/vQG1L+lcNqrdQdf+a5nm1AuupdlCDIjZYLT/vALUI76Ttyf+abJmtanbX7sOblJmbZt77QOoeJWfFm2cnZ8TpYPreQhvkHlH0ka3GBmw+diSvUcvwLiam+o7k1WqT31/ndD3RV8BdY+JU18P3wakQp0C25DyO2kCIV+Z/nEErUzmV4Ju5CZCNpI15DvDNvEW8bbTgOE02btzYkFvMWRARgHBO+XDU5B4ICeZDW1hCTo45CebED5BOP+J0jqMsp8A4lkMoFS30Jzpw1rGiiX5YuzkJsdegl6XPLfBdsvU8F3xbspOSe8+NV5QU59uNj6qyVVVF8F1lO7uYFy8OfNsu3xOzS6t3LVXHRj1VLSBQq6KWqFVkB9UMrWP+XS+8iRpHNNeqqD8VFlhb7RqfoZU7lijAt5q6tzpLK7YuNkxur9Zna03UcmVkp6lHq/7aFr1BiWnx6tGyn2Li9ygmaZe6N++rpJRD2n5gvbo376fs3Gzz7O4t+snH28c8r12DrqoeFKZVO5eocc2Wqlerofl5ner11Lx+W/PvYP9QndG8u/7Z9qe8vX3Us01/rdr2l7LzstWzZT9t3L1GKVnJ6t6ir3Yf2KGDR2LNs+OSD2hX/Fbz8/TMVG3Y+495dn5Bgf7duUSdGvdSYECweXbziHaqE1ZX/+xconqhjdQksoX+2bFEYYE11b5JZ63c/qf8fQPUo3VfLd+yWAUF+erZ+myt3blC6dmp6tGyv7bHblJiapx53r6EvYpO3Gmel5yaqK371pp/5+bl6t+df6lb877y9wvQobQDalqndalCAXr6mAdQIylhcwvJgN+Lo1MfQDpyPNjUkogHT39n+/aVB/iGdMFvBOb6nnsKk0bZCiQDp3UQBEjbIHLY8OPPhP8LBAT3Ed4RuYmNpOB3nDpDOtky+SKfA7jjcMmGHSkmEVC4BpICcE09jggDZCvIQgHGRQv9i/zSXRI7C3yX/EVY4LtkG5X1igrBfEcf2KO5B95R88yzNKT30LK+s3W/AwvE7ovRouRPVSOnsS7sfLVH2YjJ8uPNL6hpWHsNaDiiXHSAHvXCp6ExRjazeLLJrjjm/CdOQwusR1oWkJEIEiUI2QIO8IBxfCYcacoJzYk8zN4xsKLbsDzAtys2YT4AtLPJKU7Tz8kr1/B7WxScos8CvHMNANqdp3SuvJPtHgt8l2w9zwXfluyk5N5z4xXpGWn6bPtk1fFqqgvbXl9m5x43Nq3SVLU2aqVWpv2g1uqrszud71HvxfHonB3vmOP/8+vdrPCwcI9qX2VozK7oKC058pWCUiJ0ee9bKsMrWe9QwSwAKCJUHZGfkD/wfyQPyPXQfxdluJEQ4vcCm+qsYx6yQuRmgEskhzC9nhSycOeeKC1J/Uz1cztqcOdhFawHK0ZzGVefbZ2iyOAmGtRoZIX3lSjJ6pVL823JTkrqb7f//ucNXyo6f70a53VWk5D28vP1d/szqmKFJnFI1kFtTl8ibx9vDYy4Rg3rF6Yy96Ty94ZFWpc/XxEFzdXCr4eCAoM9qXkVui1IG3Z5/6PU/AR19Rmqzu2dD/1UoV/carxHWYDIGyR+QStsK4BknNFxjEYLbstObPs9jug4qtt8Khy9EGCb0IXomAHfgHjAOqwuf3AaRJeML44jf5hTaaT4Q/H6NW6mfFNCNaL7rR61MTiVdijPZyUdTtRXe6aqRWB3nduqfOLjl2f7S1u3Bb5La7FTc32FkJ1gisOHk7UwarYO+e4WEQtskQdOjZlK9xQDaA8cIe6BatRzn0Nc6Vrh3NVocLPzshScH6q2PgPV/Yyezt14iq9ikfx90w/aq3UmMkUutOoAACAASURBVIaPT9lCm5V381MOpSkjJUsRTWuW96PKXH9ufpYCvIPUTN3Vu80gh87LZX6IVYFlgRIsQAQNIgMV1fYynxKKk3wIaJbtU9bj6Iee2FHqceYMwuHh6IcuGQfpotFR0CYTypMoH2ibcQi0j3x0qjsNVnbO6pk6Ui1anQPOV5uGnRQUGHSqm1Epn8dG7lDSIf0dM0/7vbaqp88wde3gmeudOzvAAt/utKb76qow4JtXRj+2fe8mHfGKV05ejvus4OaaMjMy9NsPSzTksnPkF+DZINHby0vVVF2Nw1spsu6xyC5uNonbqtu0dYMOe+1XTn6WCT/niSUnO1u/zV2iM/v2UHgdz84KSdg+75wANQxvoaaNrDjenjieqkKbiMaEhpvwgcXph8mtQFQMGHAbAEcfTpIqErPY68IB1YT+hDHHAbAoY+7IpoQWhX0nLCvZaE9X2bU3SkuTvlWWV6pCfSKUuCvtdDXFqecSecekayk+Z4tT9ZT3ReH1guUVkqOkzDi1COqic1tdWd6P9Ij6LfDtEd1wQiMqFPj2TBMeaxWsBbFPYW6cmew9/X2s9pXOAjB0MGiwa7YU86WrwbraskDVtADxoJk/cbQ8WSGMJ2w3KexDQkLMpURHIc+BLa4+9ZDfAUa7tOHp4uLiTAKtiRMnqmHDhqetM/bH7dOmpL8Vk7RDvqGFcek9taz8faOatm6gOg082xeHdAI+6dVVz7e1+p4xqMr4jgG+n5n6hM4acYbTQ+iXrxapS+/2qtvwJBku7TZbSQlH9OsXf+nCUQMU5mSGy93bYrR3a6y6DXC+XbEbD+mR2590+j08+UILfLuxd2BZOBol4Y6juONufJRVlQdagDjtxLclzq19/G8PbKrVJMsCHmMBNq0kaOG7wdGypBIVFWViTgPAiaBBfgXi5pNRkUJ2RrIxknHRlUKsfpw5SUrmCc6Y2MdTS/KRJH3y8Se6/fY75O/n+X5Yzjrmeqq9XWkXp0A/zf1JmVkZTt+enpZu/Cj8A5zr0/z8AuNLkZ2dJX9/50/7ia5VmkRZwSHB6t61h9Pv4ckXWuDbDb1DKCWOLMl4aJWqZwG0hGvXrjVZVIs7Mq96VrHe2LKAcxYgGRnOkKQwd7YQAWXGjBm6++67DUgg5vfYsWMNWCYmNCnK7bXhztZruw7HT8A79VjFsQU4YWBjwN+VKda61d8lW4AEhKx7nPAXdVIG7POH5HRFf8dY4WdVcRNU1KoW+C55nJV4BSl1iTXryOmnxJutCyq8BYikQKZR0ipbxbKAZYHSWQCJSN++fdW2bdtS3UjylmnTphknTJK+IBNBA46TJRkYy1KIkEIadPTkVnFsATJV9uvXT507d7ZMVIUsALAmvj4SME6sbrrppuPennFBkibi9ENIsUFbtmyZCRvKqRWnWyRcuuCCC6o0CLfAdxk+GjKBMRAbNfK80HxleC3rVictwIkHR9RMMFaxLGBZoPQWgEFjAX/44YddOjVCo0169BEjRgiHTMA383HdunVL35gidwAWyAxZv379MtdVGStAYtmlS5cqDaDs+5VsoUgPnZUJcTJDhJ2KVrKzs40vBXIvogj9+++/ioyMPPoaL730ksmWymkWGzMkYsTphwnHHw55Lt/tK6+8YqRjVbVY4NvFnk9PTzepc9Ep1qhRw8VarNsqsgUADTiIdezYsSK/htV2ywKnzQLz5s0zoPvcc891uQ0JCQlmsSca1u7du418xR0+NzDfREopS9tcfikPvpFTAU4aLr74Yg9u5alv2ptTnlH78EwFBTqnk44+mKwOF92hdu3anfrGluGJNvDNt4Yz56233moiFdm+OXvwzcYVlpzCZpb/s0kZPHiw8atgswIor4rFAt8u9Pr69evVsmVL4y3tjknehSZYt5xGC+zcudM4VOIo4ijt9WlsmvVoywIVygKAZjJU1qxZtnj4LOiwaAACQgW6o+zYscOw6Jdffrk7qqs0dbzzzjsGeJ/OaDCeaMyXn3tMowc0UmhIoFPNW7ouSt5tLlbv3r2dut5TLrKB79q1axvi8dtvv9XcuXNNoiqKPfhmfTzrrLP06KOP6pFHHjn6CvhlQF4R2pP4+1WxWOC7lL3OUQvHLKNGjbKAVyltVxkuh/VBo3rnnXcqONjKslkZ+tR6h9NjAfSfhBjkSLqsBZ8LFn3mZjTg7ihssjlWv/LKqhEPuiSbIadA1gPhVFXZypPZqKqBb7Tbb7/9ttH9E1r3l19+MZtoe/BN+E+cl5GfNG7c2JgvKyvLhAZFJsapFRGLqmKxwLeTvY62G60STkHs5jwhBJWTTbcuc5MF2HghMbG8+91kUKuaKm0B4nMj28JZvSwFB0ticw8fPvyo/tsdaeI54QQ0uBqysCzv5In3uhKVxhPfo7zaVBXB988//2zi7D/wwAMmNj4MN86W9ppve3sTpWjChAn67LPPNG7cOBPOs6oWC3w72fMff/yxyXqGV75Vqp4FiGiyf/9+XXHFFZaDUdXrfuuN3WwB2C8WXiQirobnTE5O1syZM41zJQAZKRjH2QBmd/jhzJ8/X2PGjCl1FBY3m8pjqkOGg2OdLbmRxzTMQxpSVcE3MpRLLrnEhNuF/WYzXBR8E5zgk08+MVITJGKcHD/22GNlCgfqId3ucjMs8F2C6TgWgenEM7mqHo+4PLoqwY1MGuhIOTKzEudUgg61XsEjLICjJSeIOF65Umyp5mHOibhhY7q/+uorARKJqlCWQhQWwLe9I1lZ6qvI9+bm5prERTbHuYr8LuXZ9qoKvvn2VqxYYfwA0Hd369bNhOi0RTuJiYkxMfhhyRlDaL979ux5Qgzw8uwbT6zbAt8n6RWkJhyh3HzzzYqIiPDE/rPaVI4WYNFh8SWsUq9evcrxSVbVlgWqlgWeeuopw1KXlkVNSUkxWWSZm0eOHHkCw03sb+pGU1oWZ2gyZqL3JppVVS8kkANc3XDDDVXGFJBuu3fvkpfscqiX8PY/z56pey5qX2UcLtF8A6htG98nnnjC4CWkuUQyAXy3bt1at912m7mORFiMobIkv6pMA9AC3w56E8cSJl+8cAlfRQY1q1QtC8THxx/N2laRGG82DNErf1TirrXy8Q9S3V6X6+CercqL+Uf1z7pG8QeilbNziSK6D1NKapoyty1UjQ6Dle3lr/RNvyi0xZnyDq2nw+t+UPWGHVWtXnsl/DNbIRFNFdq6r/Yv/VyBYXUU1m6gYlfOUWCAv8I7nqfYNb+qWn66ana5WPs2/y2/lFjV6Tlc+6PWy+vgBkX2Gam4mF3K3f2XIntfpaTEQ8re/odqdblQ6dkFytyyQGFt+ik/IFypG+aqepOu8qvTQkmrv1VIZGuFNO+hg8u+UFCtBgpt01/7/v5GgcHVFd7hXMWumqdqPvmq2elCxa5fLP+sQ6rd/VLt37Za3oe2q+6ZV+jg3m3K27tc9ftdp4QDscqOWqw63S5VanqGMrdig3OV7V1N6Rt/VmiLXvIOa6Aja79XSIMOCmzYUQkrv1ZInaaqbmzwhQLDaims3SDFrvxBgQG+qtHxPMWs/U0BuSmq1XWo9m1eLt+UGDU4a6SCQ2vI28fHygL4/1MIuk8ScNx1111OS7iYk/G5IVwZ7NqAAQOKnZCmT58ucjDAiLtSjhw5YhxBOSJ3h3zFlTZ4yj1sdpAFYf+q5GT5w5xvVS1ulRrUCTtJV3gf/V1qRoa++2ONxl9/bpUF32xYSJyzatUq890AvsmCec455xh/DHThRX0xAOdl2SR7ynfiSjss8O3AamiXfvzxR+MQQPpUq1QtCxB7FI0/mbsIp1QRCpNcXOxupSXFq0XmGil5l+TtJ0V0kDKTpOS9UuQZUlaalLRTqtNOKsiXErZJtVoWXhu/RQpvJFULk+I2ScERUvW60oENUmCYFN5MOrBO8g+SajSXErZKXl6F9yftlnKzpNqtpZT9UkZS4TPSE6Qj+6XIjlJWipS0q7BNednSoR1S7VaSl7cUv02q0UTyCy5sR2g9KaiWdHBD4d+hDQufXS1UCm8qxW+WfPykmi2kxCgpP1eq1Vo6HF34nIh2UmqclBYnRbSXMg9LyXv+3wbpUlJUERs0l3wCpLitUngDqVoNKW7j8TbALjWwwXrJv5pUo0WhDSi8R9IeKTfTzgaJUr2uUk62YlPyFdnnKstRWzLJNQjfZ4t+UNL3RYQNtKRER7nllltUq1atk97C9bDfTZo0KXUSE/Srf/zxh66++moD8qtywY5vvPGG0ecSVrUqlW9nf6UOvrvVunEdp1478XCqpn7+ux65bnCVAN+ER4T5Rj5mD6jBTdddd52JiAP43rRpk6655hrDdjsC2WAtvtOqWCzwbdfrHGUSSo6JxsvLy2VHoKo4kCrDOwNgOWIl6xiLcEU68di5daOax3wpBdYoBKgclwKMrXJ6LZCfbzYj+d5+yup+p2Hrq3LhZIaskc8++2yJmk/Y1ujoaOOo1bVrVyMlcbawgX766afVpk0bEe7MmegnsLxoydGuluZZzrapol2HQyv2L6t+vqK9N+21wHfxvcY6yclQQEDACSdQfN8LFiwwioFBgwaZUIIkqyqu4KhZVWUoFvj+/1GBU+Wnn35qnOouu+yyijhfWG0uowXw0l63bp1J+lHRTjz27d6u+vvnFbLBftZpTRmHgntvL8hXjm+QCtoOl79/gHvrPsW1EaUERpRFlsICTLx7Z5ONsWgz1+IoebLC5pdrids9evTo49JXO/vKyEdw/CJKESw2c7sjEA5QgFXfvHmzYXnx8ajqZevWrYZ8YuNSFYsFvqtir5/ady438A1rwQTK355eSJFq2puVqYi6kR7ZXBsTz98VoVSk/gcMcOqhggL5+ft7rDQAgFMcyDmcnKSw/YsK5R4VZIxUhHHsljYi70k5oPyIjvJud6lbqjyVlfAto6H+5ptvjC8M87oNxMKC4TRJCFYA9cnkCdRDaEHCkJ0sTwKs9bvvvmsYV5ixsuRU4JloUD///HMDwslYiZSM7wimG2aXbx+WjjCiFW3TXR7jAMabRGI4ylUkfxd32sIC3+60plWXIwuUC/g+GLtXubv+VAO/I4XaTg8uSamZevPrP3Vhz+bq3qFsyR7K9TW9/bQ3I0jezfqpYdOW5fqoslaenBivrB2LVTf/QKEW14NLZnau3p+7Us0jAnXhWa45aJ2S12PPFRCqXX7t1Lh9zxMAya6F76tZwV7lhjZQXoGXfHy85evjc1zTzIYoJ9f8nN+7WnJyc9mnyM/Xx2mHOftnFbYjT5LjjbnZaPr5uto8z7sP8J0crZzwFvLrdr3nte8kLSLkHhF/YKDReSLJKloAr7DGOEQSgWTo0KEOGWYikXzxxRe6//77HT4RIE94v6VLlxq221lNuLMG5V3QoBI6lDYDwtu3b6/69es7W0Wlv44+4PvkZINTjapaLPBdVXv+1L2328H3jk1r1HLfbCk3QwquK/l6dgruvIJ85cN4eh8PVE5dFzj5pLxMKfWAkRXENBquhm17OHnjqb3sYMxu1Y36VEo/JFWvXyEkEIkpGapZ3cOlGqDd1P1Sdppia/RV3Z7DjmPBD6yZr8i0DXrh0yWaOmu+Bp/ZXrOeu0O+vsfGdVR0nPrc9JyeuuMyjbnqXJcHxrWPvq3EI2ma/dLdCg4s/QJNOwbeMUlpGVkO29C7Y3P99MY4l9tnf+PBxCPaH5+sds3qKcDfzy11ulSJl7cy21yhaoFBLt1+Om7C/+Xxxx9Xy5YtTciwkgonSGSaRK5AAo2i4I0wZKRqh30uWmBbp02bZp5DZITKFAEhMSFOCXu3KSUpviQTnvbf/7t+swK9stWuY+fT3pbiG1CgmpGNVLdpOwUFh5RLO08F+P5rXZR82lxsNrVWqXoWcCv4TsZZccN0paWmKLX9KEU2aVX1LFqOb7wvZq9qbvlIAT4FSuk6RqHhJ/f6L8emOKya4+i4Re+pYUGMYhsNV4N2Vmxsd/ZBRnqa/LfMls/BtYprN1oRTdsdrT4jI12Bu3/VhKnv6fn3f1SAn68+eOoWXXthn6PXbNtzQO0vf1yT7rtSD4y6wOWmXfnQmwZ8f//qfS6Bb9rR/bqn1LRebQ3seewdbA1q3qC2xl53ck2ws42f+vHPevLt77Thq+fUtP5pilwD852WoPz63eXdwvVNj7Pv7I7rkOKRDANgUJqIP7Cm+E2gDcfh0SaTg3X+73//q2eeeeaE5hFdhMgIo0aNMkC/shTY9SNbFqnm/t/kBRnl4SUrJ1d/bz6g3u0izfzhseX/pawFgTW1p94latquq9ub+s3XX6qD3x61KUW0k1c+X6SHrhvkdLSTJWuj5NvWAt9u77wKUqFbwfee7ZvUZPv72lFjgFr2qXjaxorQZ2uWLlCXI79of/NrVa91N49qcmz0HjXY9qHig1qqTp+KdbzuUYY8SWOSEw4o/J+XtSKnjXpdcuvRK6N+/0gtCvZowqxlmjRzvpGENIgI158fPKbIWoVhwooD31nZudp74JAC/H1Vv064Q7lKSlqmAVIhQQG66uG3TgDfgC4AeW5uniJqhp5UjmID3zcM7as3HjlxnKCwsfdtABQcSDiserXDHMpRMjKztT8h2UgdImuHqdr/M9wcob/08c965t3vtebzp9W8YYRRuuQX5MvH2/voMzj54lrbz/Ly8k2wGK7dl5Cs8OpBqh5UzdgwLz/fMOn8DNa/qA8GbP6++GQFV/NX3dphpk4T0jFpj/JrNJd3N89P2gKDDUgmlJgjmUlJ3wpjAQacTHeEFKQArnFstI8igub6ww8/NDGBua6yRT3Yt2WF6u+erbTASMXX7qew2p7pT1RSf3ra7/Pz85QQu1Mtj/wln/wcxba+WQ0au9cx1ALfntbrla89bgXf+zYtU/3o77SxzjB16HaMcat8Zjt9b7R3+yY13vmRtocNUKvezofeOhUt3rVjm5pFfaikBgNN0hGrlI8FUuY8rGpNOsqvy7GMc7ErvleDrC2aMGOR3vvuT9067GxNmjFXd145SNP+H+AWBd+ArE9+WmaYYYAzQLJ9i/qact9V6te1UGYQfTBR90z6RIv/LYxnPbBHO8XGJRngaWO+127bqwde/kKrNu82etG2Tevp2TEjNKR3B4cGsIHvGy/pd7Rtji4EyL46a76mfbFQ6ZlZBgCPGnqWnrjtMgVV8ze3fDJ3qZ56+zvFJaUYvFynRnVNGH2JbhjaT0+9851gvtMzs1UjNFjTxl+vvfsP6aWP5mnH95MUXr1QEjd74T+668WPNe+NcWrbrJ7ZXKA55x3nLlmr6RNv1iUDuurL+Sv0+LTZOnQkTf6+PjqvdwdNHjtSDSJqGOnaJz/+pafemaOE5FR5e3sZO7w5fpS6t2tiwHxq82EKCatRPoPCjbUSGmzmzJkmFbSrDt4A7blz5+rVV181ToyAeTLgIUmhoCGfM2eOAd04Vrr6HDe+tlurys7KklZNV+bheGV1u0N16tZza/1WZdL+XVtUb8v72hXUVc0GXOtWk1QU8E3SqfT09OPenU0sCQIJs1mW74owgXzDOCM3bNjQJfumpqaaOjp27Gj8KxwVfEEI8Tlw4EBzykbUMZysSc6zbds240/C7xw5//7555/GAZzfOxNO1KWXKKeb3Aq+YzcuVYOYOdoUMVztu1o6pvLos+iozWq0Y6a2h52tVr0vKo9HuFznzh1b1XznDCXVt8C3y0Z04sYjcx5WaIszpI6jjl6N1Cs4+jdNmDpd079brB9eHav/fvCTfl2+UT+9fr/6d2t9AvP9459rdf3j7+jsbm10+4gBQh89ecZcAyTnv/Wg6tQI1chH3tLi1Vt13zVD1K5Zfb355UIt37BT53Rva8B3Ukq6zh/zkmGE77/ufFXz99X/vvrdMOnfvXyvenVsfsIb2cD3ub3a6/7rjt+kwVp3bt1Ifr6+ev79H/Tih3M1enh/cS0bgDc+X6i7R56ryWOv0vY9B3XunZPVrU0T3XvNEOXk5pkNB8/+9e2HjKZ88sx5mv3rP3pp3Ehd3K+zZvywxDDhiX9MM4Cc8um8v3XDxPe09MPHdUarhrrgrqlati5KTerV0sX9O+u2EQO0MzpOVz7yli7s20k3XHyWtu7Zrykzf1bPDs30xaQ7FXMwSeffNVWdWjU07TucmqHH35ytmqHB+uuDxxWQl6Ks+r0V0MzzE7eg827RooUiIiKcGI3FX7J+/XpTT69evfTTTz+ZjJbITwjpCjgn1XT16pUz7nlCfJxqb/5AB/JrK/Kc0WWyo3Vz8RZIm/+Mgms2UHanUW7Ny1FRwHfz5s0VExNznIEArkQgwmmZZFOuOs4uX77cxPH+6quvTNQhV8rOnTsNiH7wwQd17733OqyCDQSJeEhB369fP/Xv39+ELwW0k+TppZdeMo7YbCY++ugjEQ0JSRxl2LBhSkxMNL+vaBlYPRp8cxSM4w4aQjInVYSdDfFiYY527NhhYtOimezQwTED6MpgrmrgG93k7bffbnbATCRDhgw5zmws5GSjfPPNN8VE5EohBNmtt96qa6+9Vtdf77pcZvv27SasGemz6fs+ffoYBsLdxRH43r74K7Xy2qkJMxZr+pwl+v3dRwwYHXT7ZLVpGqlf//eQYbHtNd9D7pyi6AOJ+vnNcWpav45href9tU6XP/imXrz3SnVr20SD75ys8TdfrIm3X2YkFADb7tc+pU6tGhnw/daXv+npd+cY50uYYAoM+OD/TNEdl5+jSfddVSz4zszKUbWA450gm0TW0o9v3C9vean3jc/qnB5tNePp0YaJ5n2uHv+WlqzZrk1fv6Btew9oysx5evo/ww1opv2vfbrAMN4/Txun3p1aGubbpvkGTPM7Z8D35l379cNrY9WrQzPRToB1QnKKln800UhvkJ2yOXj2ve+1aPp4A7Yvue9VTbjtUo2/6SLT3h8Wr9Hf66P0yI0XKCz7oPLCm8mnxy3uHg5ure/QoUN69NFHi41YUpqHoRtfuXKl2rZtq3PPPddE0OBbZcHs0aNHhZjPS/O+9tce3B+rultnKM6/iSLOcn1OcfX5VeW+tN8mKTgkXJmdbnQr+Koo4BvnZaICvfPOO2bzwWkmgHfy5MkGhwCcL7rINZIO6RhA+Ouvv3Y59wl4CAD/0EMP6b777nM4LNk8IEsjVCkbftZNwDdZbVn32cTzOxh9QDqJ8Ah5Svntt9+Mfwm/rwj40N4AHg2+GUgjRowQRwtxcXFOJ3I4XRPP4sWLTYIWwBzgi78ZRG+99ZbLg7fou1Q18M2HRdIL0tB26dLFpH62jyXMJPPiiy+an3fq1Mmlrif0GEdrd999t8aNcy3KxqJFi0zfsytHK0vfc4RGmLaSEoqUttGOwHf0ki/UKHeHJnz8l6bP+cuA79aN6+qVWfP1yGtfaeoDV+uivp2Ogu87rxio1sMfVb8urfTpC3ccnbgA1wNvn2SAdLum9fXotK/1x3uPqGeHYxsbmGGAMOD7lqc+0C/L1uvGoX0VVr0wkkdqeqY++nGpurdvol/efLBY8D2gexvdVSTqSmCAv2HL12zdo743v6Dzz+qoXnbPXrRqixb/u03rv3pW7Zs10I7og4YR37bnoPk3jHVGVrbmTRunPk6C71nzlunGidOPY74B3MtmPmHkI4mH09Rs6INqFFlLIwZ1P/o+W3bvN6w6shQ2CcMfeEM7ouPUpU0jDe7VQf27tlbPjs0Uil68IE9JjS5UjYgGpe3uU3r9mjVrTEZJ2KqyFubvGTNmGPKBPyyyzqSHL+tzPeH+8gDfkFGrV6828cm7d+9+wqkBMcvZ+JMN1FX9PCcSK1asMCm/y5r22zicHjliWFhX2deS+tIZ8E07fpzzrWJ3bTlaXX4J6Uf27N6p24a0Vdumzun0SS9/OhwuAd9sbmGP7Zlf0r7DVuP0DEu8bNkyI9uAFQfosgHmXuL3s3bZyELAti2ykQ18s2FmzQXwgmuYG+wjFhGpiPWXOtgAIC8hqRVj0Aa+x44dq549exq5GaddMNy0mxIfH282ChCV+H/Yg2/GNPVyLxiAPAGxsbEmMtLgwYNNeFP6F4xgA9/8jO+EZGDIXfA9scXvh6ABzCNzgRzAwZt6Tkc260oDvpnobclyGGT2oaqYtIruimzJf+w1UXQiHeYoExrXcy2TE4CwaDIJnk1mTCa/t99+2yw2DBo8+GkLGcOczQJ3sgmnqoJvdsDYnrTUMHO2/iwOfKODY5Gin4o7jqKv+SjpM0fgmz5n8eD+ky0e1AO7AOBmo8WkwgcO0GAckKnPncUR+E49kqyQmN814eUPjOwE8I1MJPlImi6691Vt2b1Pn//3Tl10zysm2sn1F/VRp5FP6MrBPTVt/DH5Cuz4oNsnGTBZr1aYXvl0vlZ8PNHUZStXPDjNyE0A30PvfVX/bNqlLm2bGB20fUE+8vID1xQLvk+m+f5x8RpdMvY1EyKwXu3wE+p4+/Ebjfb8judn6Ehaplo2jFDrJpHKYqFdvLZU4Pv9OX/qjudmHAe+kb0gXaHgYFn//PvVsG4NtW584mI89rohGtq/iwDjs+Yu0+//bFFUTJxwUj2vT0fNePpWhfnmKa1BfwU39uBY8pIhOtBcwky7o8DIMW+y+J599tlumQPd0a7yrqM8wDfrDiwiJ8GQBMyF9usXoRynTp1qjuBdPW2FiACM3HPPPcUylSXZjrkXcAQgJFwlYOvSSy81siN3J+1xBnwjdXr7pWd0Q3/nN75z/litPp1bqV0FBt/gEXwtyNp6wQUXGKdy1ijAMuC8Vq1a5qR3165dBkxDHAGYGUOAcxv4BkxDfgKM2UCzKSNePz9nTQbjwEDzc8Yo4Pjmm282pBjXM2bZgDEWeCaAH1ISvxLWXcYJIUhJSw/4twffyE5Y47mGbLXffvut0XhzooxMhXdDdsKcxTpNnRMnTjRDlDWbZ1I369DD8gAAIABJREFUkZbAAt9//70hybiW9+G0GtD/2WefmbadylIpwDc7Ijqa4wgAU7169TRmzBiz84PFIVvXK6+8YphTCkCdDgAMT5kyxewGZ82aZTqAgckxDoPHlixiyZIlevLJJ01yiNdff92k3GUg2IM6nAIYODzXFk6LtsCmAsj27NnjlqQRVRV8M2nTbyTJYKduY7mLgm82QbDN3333nQHffFBISjiusjl7sYOfNGmS+fBgpwEFfOT0L4sakxTsD2ODfmNCIkoDmjUmjaKFTRbs9o033nj0w2cSwpkMJrGoJq+sH7gj8L1t2U9qXbBdE95fcFR2AmBmDP65epvRMXdq3UgrNuzSlLFX6Z6rB6v1sPE6o2VDfTXlrqMRQlZu3KmBt0/WY7dcbKKW3P3iJ0ZSgvaZAuON7ATHRsA3zpi/rdxswH6zBnXMNWit0ZrXr1PDaKKLFmccLv/dvFs9rn9Gk+69Ug/deMyxmJ9vjz6oYed0061Pf6D5f2/U5y/eqbM6tTQSFmQmSEFKYr73/fKK6tUJN/YZ//pXmvrJL8WC7+SUdGMrNiRfThpz9HV2xcbr7w1RGtSjnXGy3L73gAb1am/kObv2xeudr//Q9G8X6/tX7tGQ1kHKC2ssn563lbX7y/X+/2vvTMCjKtI1/CVhzwJJIGELOwiIoo4gOjoi4jaiONcRvO7jfnEc931fUEdhdODOVQcE1FFxAZdRR9xw3xDBBRCBABKWEJKQDQIJ4T5vxQqHthM6yUnSTVc9Dw/QfbpOnb/qVH3/V9//F7t3MGMwq36UF154weg967or5UcbmqKOhgDfAB2AAusdgJa+smsaz8icxh/mR4JY61IAYgAi5rrqDkOqqV7eJ9ZKAm059RQnDtYVpw4GNliqybq00/4mFPCNM/D4xHt01ah9Qr7VzLfnmR2s/t3Dn/kG72Bv1jfsD1vMOIDwI6h58ODBZv1CEgkhdN555xnnDNDMgVZIN9ktwfHiVFPkYQBbSCkwDXgHJxpSiX5kPT3xxBPNqbHossnLz/rJCbEAY9hpxiCAnLUU8M3n4CDGBDjtzDPPNIdboStHUjxmzBgDvlmLveAbnMU6DIGVkpJidOyst9QNC4+DYcE37UeWypgDbAP4Ye05URfHlBgT2sr9AeuAb54TzAZhygFhjVkiHnyjUQTkEDHLwMLbAUjjfbG1AJhmy+L66683HUJhW4LoWIwNKGeg0sF4/ExaLD5McAwWQBveFgMLOQGaJDqQoCQL5qgTj5IjkQH8bHNQGMT293iODJ76lmgF3+np6WZSZxJhcaCPAcVe8I0nTj9PmTKlKosCLy39idOEdpxxwQuKR8y4IRqbl59xQl2AbyYE5E4Ad/qdBQlPn76kjwOPu4b5ZjuNSYp2AvoB+ExuTHx4236WYOB71dwn1WPnKt36zJdVshPLVpfvqNA1E5/TpJmVDPyEq8aaPN8X3j1ds96dp+l3XWgO5QE03/y/s/Ty+/P1xuSrlBTfWoefP16H7Ndb0+64QEnxrfTSu1/ronummyBNwDfXXnTvDN120ckad9oIc7L983O+0pUTntNDV43VZWNG1Al85+QX6thxE0Xav1kTLlOXtBSt25iv0VdPMoflfPzETTr7timav3ilXn34CvXq2kFLV23QxfdO14o1OXrl4cs1/OABmvzcO7px0kua849rdMh+vfT4rA90xUPP6ok7ztfJRx6gRSvW6dzbpyhrY3614JtTQc+7Y6pe/3Ch3nnsOqMvLyjaqssffMZIXj6Zfos+XfCTxj3wtKbfeb5OGf4ble3Yoadf/0zXPfK83px8lY4c3EubOh2t9l3D+BRdyWi0OUaeRbK+BSAA+J46dWqDyQ7q28aG+n1Dgm/mKjJRsHVPX1mJSTDwDcvILhzrI2kjAeveXVvWKKQBkAysb8xtABov+AY4AeSYBwEsyBKY54IV7gfYAtwRHAcAYo1mZ5C5lrXXz+LAd4YhdxgD7IIAdvkbUomdBhwo1ifWTf5mbWO3l/EDeEWHTUCj3UFBJgYAZ/eE6wDfrIvWEWO8nH766QYMs4YybpgzwFOQY+wUA3YB5ay74DHGA0QmAJfCvIAjBuZiXEJ07Ql8A5ZhuwM139RrwTcOAKw36znOBAVJC+t8ly5djCMCow8hxs4MjiyYDKzHu9HYJ91GPPhmCw7GESkCHUjByAwQQDNAy4JhBh5sNd4UnY+gn0kE0E1aLcA237P9wmAFXOO1w6ICwgDdsOiBkpNgkwmDEBAISAeQE/jgR4lm8I2XCovGS0Z+YAIkeYGt5puJh8Autpm4BrkP/YCXzgLDJMW1bNfSH3zOREAd9BOTDBMWoJkJgckDQM01gHKCOlnIiLqurjDmcPLwzpmMmIT8ADLe+wUD30Wb85S4dq5ufXjGbrIT+zuCBYeedbdWrttUBb5/XLleY298VFkb80yWjs1FW5WZlaNxY47SPeNOrbTNk/8xgYUEK8KEL16xVq1atVDfjHQDvin/M/4pvfrhNxrYq7ORAy1asdbonZ+656KqjCLe9ofCfHPv1z5cqEvve9Kw8n0y0rR09QaTR3zanRfouEMH6Zn/fKHL7n/KtIv83muz89WnW7oJyDx0v96acfeFyszaqGP+Z4JJBzjpujO0b++uGnnpg8otKFbvjDStzylQh5REA9wB9DbbiVd2QtuXrlqvU66ZrE35RWYHgbzjG/MKTVrDy8YebXJ7/9c1k7Vqfa5JLVi6rVzfLftZhx/QTzPvv1TxzXaquNvRSui055Mi/Zgn6loHrBnjt65BWt77stjDUMGaRVtpSPANaMKpBzTh2MBkAp4CwTfkE/IRAvAAwewKAjj4DRIB5ifmPv5Q2AkmaB1mEBAD4IJIQDfMbwBjsO+kneP/6GwDCwAdKQBtYg2mUAeyE4AWIN7P4sB3hgGQEFOWDASI07+sXczHOGvgGaQlOMMUNNaQkvyf9dIWdlMAtPa0WYiuWbNm7Zafn7WSsQaA556wy1yD40VfA8oB3V7wTeIMGGZbUBmwftMO1mU/wDcOI7gAht7KRMEErP2Ab3bNWY9RIzAW+YxreX7GqtWF+zk+a6or4sE3izSDi5ceGQETDWmt6FSidBlI48ePNzlmYSeZtBhQLAyAObZHYDlhTEmJRaFOgDgeHZ4d1wC+8QYBdzUVPEO0UgA8fgf4Z6KqjimobUdHO/jmxWZrCjYG75utLwu+ebnw2nG+6GNbABO8/LzkyIlgYggQsWnO+B0OGMCel9DmG/UGX+ItM45gBti+qq4wZgD2BHwgVwJ4Mx79DDgKmu1k/lz1LV+ihZkbtWxNjo49dF+1Tdh1lDljet6ilUaXPGRgTw3oVanhJsAS9prsHu2TE3Xo/r117LBB5pAeCmD3jU++M9KShDYtNPyg/kqIb6XiLdt01JD+5kCeLVu36ZUPFuirHzIFyz50UE+d9LsDggJv6iws2ao3Pv5WfTLSg8pSrG0rKnbq++VrDAhfvT5X3TqmmDR/3Tu3N2CDtr356XeaO2+JCfZEekKw5itzvzGZSch1TgDn7Pfnm0wvo4cfaHJvL85cZ4JEAc+D+3YzgaFfL15l8pJzeM57Xy1RXGyMRh6yK0sR9gNgz5zzhX5cla327eJ16tEH68D+3SsP0pGEDOXFd7/WstUb1KxZrJH0jD3uEKUmtZFyM7WjbYbihl5S21e+Ua8HkAG62PqtbxpAtoHpJxzaaCsNDb7ZiWNuYR1jLgNsecE3wIK1D4CE8wNrCBiiL3CsmDdxjLgGEoL1j7ogsVi/2KZHpw/hwHeQVUgFAC2XXHKJAeGw2DUFdjLfsg5DcgHQqBvg5meJaPC9cLl+LO+mfjWQOV5b8S717t1nN4a2uoBL7+8s+IbdBfRSIJdwnhgHXrkFaxVMMZ/b4EoAOs6TLZaIYieDMQfWYQyhKye1KOMKzOMF34whb6pBvmetBrMxjvwA3ziaEKVgPa/KgFg+CFNwHv+GDccx5Q8YkDbwHGRkacwS8eCbF5ytE15wWGsGI4OGjrfgG0A+YMAAM4kwgTBpMQmhPwNk4wnROd4gTTqBiQXmm8kI8I1myquxC+woBiMsAlIWtjAAfGyTBNZbnw6OdvDNBMQLRqAI7Ap6NwJEWIDQjMFe87dXY4oGHK8bkM3EAnMDQLeerg24tHECsEME6cAWBRZeUgC8t/BCoyvkeitJ4TPAPDIVglv8yB5h7xkMfK+Y85h6x2VJyT2k2DA+Gro+gz9Sf0tewrJSbUw7Qmk9B4X9UzCXQhyQsaCuBcaJhZw5lwU52kpDg29AA0FokAXs1CGrsxJK+g4ZJMCa9Q2dLIU+IdZp2rRpRgICiKavAcj2EBUIJkAKgIr5lVgWiAPmMJswACCNhA/yoyYyirkPQANQhyFFhsLusZ8lksH3Rwt+0oIlP+vIIQNCMsn27eX6KCtW1954W9X1dQXfAFAwCv3I2GHdgmC49dZbza4xDDj9huwEsA2BBYuOgwbIZvxAMOGk8xlAFmcd5x1QzbvvBd8QmziMYCEISsYW1zBOGYO1Ad/E11n5UqDshB0A1n8kWRScT3ZxyGrCug3Ww1GAdafA1CM1Rh1h2xdSZ/hwUcSDb9hINEYMDiYhNGlsLTCBWPCNndAdAagAX2yjEWgAkOYaJjB0ud6tVjx8OgaJgdV81wS+GXR49gxctOdMXn5ovAP72IHvGDNJ0Nf0GQABLx7wjXYLp4rPLdi1khEmGBgANF+w51xvI+/5HbIj2B1YAMYKv8c7t4UJhl0QGKbAoEsmERY1FhdYc1tgGZhkYBH8XHSCge+CvI1qu+5DaXsxZ7P7MDW4KnyzAOC7olwlPX+v+NTQMy74dv9aVoQjCWiGGWM+rW3hnUO6ANizh2HUto5Iv74xwDc2YheONQwygZ1dG3DJrhsMIMDGGzwLGGeOpH8gMABMzF+WiICoYtcQQou5EhBDP3qzpzB/ci8YdcBbdYU5kxgb5lcYb7S5ADZvmrr69nOkg+/8ghKzIxdKYcfw4f+s1B3jH6w3+KYC1jqwEuQVfQ4mAmiz9hFTRV8BviEhAeWMBXZ1kaSwIwLIBmcB1BkLSJaIQWCthSQDzCJ9oW76HmaaMcXYBBDDhDNeGbuhgG8kIqynOJ0EieL4cX+r+Was0XYYfnbDWd+RGLP+4nBadp6db+TDtBcHgTEM8cZv6nMiaCh96L0mYsA3OuxgqfqYSOgMvB06h4WDQYEGyQu+YT/pfLbj8IIAaIAoNONIQ/Dw6RA8M7xCPuN+sAKhgG+8MUAbIIuBGRiU51enOvBdCSyRGSE/YecDgACYhm3mRWdSYZGh/9ChAdDpdyK1WQR4yeh/XkYWFhYpHDgmIfSK7HKg7WYyghGyIILvWbRsHlT7IhFLwPhhAmFiguXB0cMJsxKowN/U9kX1Xh8MfG9Y9ZM6Zr8nxcZJzSqP8HYlTCxQsUPKXa4dbXso7pDwlp1Yi7FLBEnBmK6NZArgDTjj3WEXyu/UcmHSo3tsRmOBb+Y/2EdkjYAR4oxgvmGlIaRYF5Fa2kKf4BCx2wfZxO9YPy34Rh9LPYBvYpWYOyGgmCu9hX6GAbWBbfY7tvABNMgU2IG2BRac9RdABgDzq0Q7+AZognsAsNW9p2j96T+uJfubLayNkFj0l029DAlFX+Egsa4hxwQLsSPCmgY+oh9ZQ8E4EJIQmsSKUGCRyYaCqgDykbpwEMlAwrhkboBBBzQDiMFgjD/WbO4BwEeZwC4yuy0AeZvtBPUCWAwATjYxMBfSKMA34xzlA84EQNq2B+eSHWiIUdpLG2C9eXZbIMwA6ASpNmaJCPANUAomAQB4s11A5zJB4OEDlhkksJR2MgJAAd7Z/sQbB5gBsmzBC2MwMdEwkNEsManZQINQwDceIQsVydqD5ZVGC2y39urTwQ5872J1WWjYRuIFBnzDzuC5078AcwAvUdL0PWMI5wjHihecz1h8mJjwxHmZAeA22wnf0ZdMRgB9GCQ8dbZ2A3PGs40G0IYtIIiFsQhrAIBhEQO0+1mCZjtZ9LV6rHlBSuoitW7r5+1cXfWxAKy3dkoJnZTbrJNSe4V3nm/vo9p0myyuwebfYGZh0WPss/h6wVd9TBiJv20s8I1tADEADkgI5jEABgw2gWTEqNgtduYpQA5ABRDEesXcBwFlY5IAPPQ3O8pINAFefMf8ZwkkQBlzLyA+8ARfyAaypXBf72nBkBJIUPyW4IUKvh+beLeuHlV5qEso5XmTarCb9ukePKtLYB0csjNx5lzdcOZIJSW0DuUWJgUszPfJ9WC+Q7pRDRcBunHEwDswwbyzwYhCsrVxDRgqMOEEmIpAWrLlgHH4PewyshWkLbY+1lqcO4A919a1oEig7urq4B3gXBCIWPBcYHvBh4x5pDOklYaM9Yscrc0zhTX4ZmCwlW+PEg18MAAW3jfb+7DceGWwALz0vPz8DkCFgSmwk2yXETwHE2oLk5JlytEIMaEQdISnRUFfRPJ2PkNjHKygDWfLpboC4+rHKUrRBr6R8yDlwYPFo/YWXkC2lXjJcKaYOHjxGDNM8rzs9CU7Id6tVwACDBAsNhMBsiNeRrbZ2WajMHbwumFyYO9YUHDyqjsoiTYgU8EJYGFjnMAcscAF7oLU5gUNdm0w8A3rvz5zkRJ2Fiol7xtpR5kUnyptyZNgXhPSpK35Uvk2KTFdKi2UyrZUfl62tfL/8R2kijJp62apTaqEn1OySWqdIsU1l4qzpVbtpOatpKJsqWWC1CJeKs6p/KxlW2lLjhQTJ7VJkUpyK4En9dKOHdulxI5SacEv906XtpdI24oq21G+XSrdLMW3l3ZWSFtyf2lHnFSyUWqVLDVvKRVtkFomSS3aSMUbpeZtpJaJUkmOFNtcap0sbdkk8wDWBjvKK5/b2iCBexdV3j+ee3ttUC5tzZPatK+U8FBvjTZIqGxHs5aV9rE2oB2F66QWiSoceLaSkhv3EIf6jjN+z6IK88S7hWNZ3Vhm/KP7ZA5mrquLXMWP9oZLHY0Jvnn3YZNh/bA74BtgAmvJGgr7CMCARIIMgESgT/k/MUn8IT6J+RJCC6fLBlxCTEE4AMaZJyG10JAj4YNcCHTKmFthEhkH/A7wA/EE+wi7Tt1+7oaEDL4n3KWrTwpNW80YihbwHS7vSzS2I6zBd206hAkI78WCIyYdgJv9PynnmAjYDgsmC+FegHD7G78BU22epaZrow1819Vuti9ZBAKZaupESsI1jI9g39trGFd8H2rQbGOMoWDg29opPy9XyZmvqHhbubZkjFDaps9UtmWz8rqPUnr+PKkgS+szTlJq8RK1yFuqtZ1OULuy9YrPma+stJFKit2qpPUfKyt1uBJaN1e7n+dobcphik9OU7vls7U+eahapnZXyqpXld26v+LS+6t91lvKjU1TRZch6rDuPRVWtFBp198pLedjlZZuVUG345We95VUtF7Z3UarfcG3itucqXWdf6/k0lVqvek7re14nJJ25itxwxfK6jBCiS12qm3Wu1qb+jvFJ7ZVu5WvaV3yMLVO6aLkzNnakDBYzdP6KvXnN5TToptiOg5W+3XvKH9ngsq6Hqa07I9Usr1cxRkjlZ77ucpL8pTb/SSlb54vbf5Z67uOUkrJT2qZt0RrOx2vdmUbdtkgrlRJaz9SVvsjldCmpdqtfusXG6Sr3fJZWp88RC3b91DKyte0sXU/xaYP/MUGHVTReYg6bHhfhTuaqTRjuNLyF2hlodRl6Gi1aNGyrsO5SX+HkwvzCavJ+AbY4Qwzx8JwAdrIiY+jyU6kHyf5NukD+3DzhgLfkEs4QpAL3mLjVugfwDfHasNwE4tCUBt9QoYo1j/AOEQQax2OEgQG3zMnQkBASqD5t1v6kE7IRZDT8RuIBYiG6oLIIaEA+ewyMm9yX9Ze1l0bCOeDiU0VDnz7ZUlXT2NboEHA96IOp2jfgw5t7GcJej8WCET9BAWg+eXvQJ1aWDQ0xEb8vHyJuq2YoWVtj1TfYb8P8VeNc1nm8qXqlTlD+Z2PUvKgYxvnplF4l8JXr1NSj/2lwbuOhbdmYLxvKSkxwCghMVHFRUWq2FmhpKS25vOyctIutTO7Bdu3bzOfszgCkhMTK08RLSkpNv+mFBUVKj4+wSzOmzfnm39X5k8vUMuWrYzEin83a9bcBOZwfWxMbNW9aUdiUpJKiotVvqN8t3vTDoDdtm2lph2VWWNKzL35XXFxkRISEo3zwz1sOwoKNqt16zZG48i/AbWwaubesXGGjSsqLDTt597V2YDtR3vv2toAIMK992QDno92NsW2pt+vBrtKAG22qdkhhKBgBxEwCJvpQPcuizcE+KZ27M77EBjMz/vCdwBoHCHbF8gF2LllNw45HLIBrywSsM4WPTscyA74nveCd9kGltPvfM91bOGzi1hTMgHagqYWEI9zhhSBezfEbogD336/5a6+xrKAr+A7a/kidV02Xd+1OUL7Hzm6sZ6hxvswESAXIBKW7TW0ueHKaodisBULPlTv7Ne0tvvp6jJgSCg/abRrsn5era4/TVdOwj7qMOy/G+2+0XSjzbk5SvzyIX2/cx8dcOLuMpxosoN7VmeBcLZAQ4HvcH7mpmibA99NYXV3Tz8s4Cv4zsvdpJRFT6isQtrcd6w6dOnhRxvrXQfCekqoQUP1vmEDVZC9LkuJPz2vNjuKlTPoEnVI3xVN3kC3rFW1pVu3asuX0xW/bb3WZZyingN/U6vfu4trtgBM8PbvZyul4Act7zpWfQYd7EzmLOAsEIYWyN2Uo9TFT2h9eTt1GnFpGLZw72hS6dt3qFVKD5UNPqtaaSC7fI85zffe0eF70VP4Cr6xS+bCj9UrZ47KFavMkgQ1axW/F5mr6R5lR1mpercpVuyOUi1OPEoDhh0TllvZ2at/UvrKl6QdW5Ud10ElpZUnJbpSPwsYGUlFvtLjCpTX7gAlHDSm6jjh+tXsfu0s4CzgtwWQMW35Yqpab92ggkEXKK1Ld79vEfX1rVk6TxkrZ2pJiyEaMKLyKPtgpa7gu3/PTurTNbSsHPmFxfrHrE910znHRFS2k6gfRE1oAN/BN5qzDZmLVPzje+rXtqwy00IYle07KtQirvI46IgqsXFakhujVn1+p+4DD642SLCpnwmQuGblMpUvn6terQvDrv+3lG5Tq5YtFBtpB9HESBtKYqTOByup7zC1aeOc2qYe6+7+zgI1WeDnxV+rW9ZsbWvRTvmpQ9UqCSBX4YxWTwvsrKhQyaY16rz5S8W2aK0N/c5Vx07VH16FZn3K/01SYkzJbncGq1RXsjbmKTGxndq1rYx9CSwxsTGKidmFI6hrwfc/alCfzmoeIr5YmrlGSQnxSk8NLTVs6XayRXXWuMuvrKcF3c/DwQK+g2/vQ5UUF6m8rCwcnrOqDbwkhQV5WrdmtfbZd7Di4iLjKG4CaOJ/CYILK4PW0JiSokKTHSGcyvay7SYYaeFXn2rQgUMjKgNF6/gEx3aH02BybXEWqMECBBCv+f4TJWd/rOTYkspUm2FU7MEqERcMTOr8Zq2UG5Ossr6jlN5jwB53gXlW8lHXphDEXZv4MILVCbCuTant+kggbKiZt2rTDndt41ugQcF34z9OaHdkG+rpp582h6wQrV9dqrnQanNXRZoFmIhJ1UXKNHIXu+Is4CzgLNBQFtiUs1HZWatUXFTQULeoW70cABUTo7xNG5Wc2mGPALZuN/H/VzgLbZNT1blbb5PNyBVngUi0QFSCb29HcfIhqZO8h+5EYke6NtfNApzWRvosUmFFHANUt0d2v3IWcBZwFqiyACcCkxecQ+tccRZwFmgcC0Q9+F6+fLm+//57c0IYjKhjwRtn4IXLXch/+/bbb5v+Jx+zK84CzgLOAtFkAeQS2dnZRo5H/no/TmJuSvuxjnMCJ39DrARKR5CfkMu8ffv2uzUTOyBLxQ57ImKoP1AyAnYghzrSkPoU6qV+DrKqz5rE2sazV3eiqL0P39PvHNvO82MzJFPk9LffBT4P6gH+BNqwPs8dbb+NevBtO/zrr79WZmamTj311FrpvKJtwOytz8viM3fuXI0aNSriU1LurX3knstZwFmg4SzA0e8QEePGjavxEJ2Ga4E/NXOw0EknnWQOg5o8ebL++Mc/7lbxzTffrMcee8yc/Am4RaeNDPWzzz4TaYl79uypc889VwMHDgwKwgGoxx13nObPn79bvQDvfv36iRNBuX9dibzvvvtOJ5xwgiZOnKjTT68+i0tN1gIYH3vssWZH94knngh6KZgH6e2MGTPM32eddZY5jOmFF14wzwYhNXPmTFMPBybxHSesUu6991797W9/07p163Y7tMmfHoyOWhz4/qWfeaE4AZMTvpCg7MnzjY7hEV1P+fnnnxu2hAnG9X909b17WmcBZwGZE25ZCzmUrkeP8Dino7b9wumaRx11lAGMyGneffddpaenV1Vz5ZVX6u9//7thv2F8L7nkEj355JMaMGCA0tLShBQR9vr111/XwQf/+iwFbHTYYYdpzZo1+stf/mLIOmwG2H/xxRcNI/7vf/9bv/3tb2vbdHP9ggULDOB95JFHdOaZZ9apDtj9ESNGGGcAxyJY4cTSW265Rdddd52GDh1qwHZeXp7eeOMNrVq1Snfeeaf5/qCDDjIHFIKP+JydgWeffVazZs0y4NwFgNapi+TAd4Dd2G6ZPn26jj/+eHXr1q1uVnW/imgL4PkzCQ8fPjyin8M13lnAWcBZoLYWIEc54ArwHYlzoAXfsLKAUAAyLK0tXvANywxIvfjii/XXv/7VAMm33npLY8eO1Z///GeNHz/+V+az4BvGfN68ebtloHr11VcNW33ttdfqnnvuMaCcApljWeLU1FTzGW1bsWKFkW506tSpivDxgu8xY8Zo5cqVSk5ONgkCAgsOBKAfQNy1a9cqmYoXfD/11FPKysoyjhWYpjpbX3StAAAKtElEQVRG3gu+kbzYwjOcccYZ+uSTT4RMF4a/uoJUBflK586df3UfiC12G2DQGVvx8dGdLteB7yCjiC2bxYsXB/V6azuRuesjzwLkhWULEvaECcOx4JHXh67FzgLOAvWzAHPf0qVLBVgMBvzqV3vD/dqCb5hsnuGDDz4QiRWOOOIIc1Mv+OZzgDfAEpacAtgFkCMtQZ4SWGoC3wsXLjSsNfLVRx991DDX33zzjanv8ccf10MPPaTLLrtMd911lx588EHTPgosOdcjdbHgG8fn008/FTIa2HUkkVwDMURBTnLDDTcYfTglJSXFAP6LLrrIsPrcExYeaQ2SIkr//v2NzARGH8eBIFvYeur2gm9kJzz/Sy+9pClTphg2nLYCyufMmWMcFBwTgDZgfPXq1UauxC4D9gF833777Tr//PMNCAf8X3DBBXrvvfdMO/gMO2CDaGXOHfiuYQ7AK2arhZczWgdIw02R4V8zkx66O7blXGBJ+PeXa6GzgLOAvxaAqXz++ed1+eWXR0wslAXfAMxrrrnGgGGAOICR3N1e8A1jDNmCzCQnJ8eAREDyM888Y8AtDHio4BsQDPhF0kIGGXADLDjgNiMjw/wbJpvYouuvv96sK+jRf/jhB910001Ga24lH7QZZh1Ai/77zTffNPUCYKkbB2Hfffc1oPnGG28UuxW33XabIQ1xJADogG9A9IknnmhYfBhyZCSsZQDvb7/91jgktA/g7QXfSG+OOeYYI72BUUfHTmIKdkSQqLBLcP/995ugS4A090KGg1PB9VOnTjXSG2zIc3N/bIoGf//99zeg/r777jNyH7Tm0Vgc+K6h1/H0GKCDBw82kb+RHgUejQO8vs/MhMX2GH9q2m6r733c750FnAWcBcLRAkgxkTHAIAPQwr14wTeSC9hmgCl/I0Hxgm/vnA5IBPwCKAGYAMRgKYgt8w2jDahmZxRpBsGaAPCRI0caUAkApk5AP3XxOXXjCKDF5nObiQWG/YorrjBgF3AM+AZYwzrjIMBkA9y/+OILo7tGrsLzAHZ79eplugRpDYCedvXp08cAYvoNthnNO3gGHTlsOedcsKaFAr4B74Gab4JWLfimzQBobE0bsQd9wPMic0Ebzk4AjP6HH35onp0xRfsPOeQQHX300eE+pBqkfQ58h2BWPGMGLYMkWABGCFW4SyLYAkxabPex9QpT4WQoEdyZrunOAs4CtbYAgBPGlgKoCufiBd8EGxJEePLJJxvACisM+2oDLr3gm53uZcuWGcYWsIyjgUQD8OstFnxz7WmnnValbUaSAVGHXMPulAK+YZ+RowB2Yda7d+9uJBsw1rZwDUwzzDnBnIBvwPTZZ59ddQ1g9e677zYgFnC9ZMkSw4jTDrTYgG701Hzft29fA765DsbZFtjrAw44wKxnMNB+gO8HHnjAtIsMMaQppLBmArqRwmBz2oAOHhsBuJF00j7sFa3Fge8Qex6PlRcH/Ru5L50MJUTD7SWX4akTMEP/W+3bXvJo7jGcBZwFnAVCsgDz4EcffWQYTQBeOJZA8E0bcRxGjx5tJBiQKABw2GS0yrDVHLRnQTZyD64F0ML2w24HA9/BAi4D7QH4BgwjLQEzIAvZb7/9jHSELCs1gW8AsjdNIgQgDD5AHtkJwJw6AdGw6eivkcx4wTfg9p///GfVfQDs3B+mHY27H+AbyQz2JEkFsh5vQYJCWkKyyiDhfe6554STgx24dtKkSYZVj8biwHcte52XiJR055xzTr0S4Nfytu7yMLEAGki2AtHAeSPCw6R5rhnOAs4CzgINagHYVQLrwnUXMBj4JvAQSQagE5kG4A/wfccdd+hf//qXCUi0EhPIFeQTgFzAd6D0pKaAyz2B79zcXJPZBC03YNoWJBsXXnihyJbSsWNHw3wTkEi6Pwr3JJASiQcMPnpyWG8CMgmixHFAhw2b7gXffP7+++9XYRX0+2AXq3/3A3zjSKBhR0dOWkIK9iaYFVkNjP4rr7xiNO3Dhg0zzg5sPTam7TxT4O5Cgw7gMKncge86dAQHsgC8eJHw7JwMoQ5GjOCfEIiJ/p9JEPYnGieOCO4+13RnAWcBHywACAc4wRJXd4qiD7epdRXBwDeVQJyQQYT81hTA98svv6zzzjtPV199tQG7sLEAbv49ZMgQzZ49+1e73PUB3wRGImcBqCJvgX2mXQDiwsJC49TQfsA3GAPWGmab68kcwuE9fEbqPw5Egk3GOYBNBrwDapF5wHgjk4UsRJuNowToJWATGQ4And+ECr7/9Kc/GT08ux6chYLTYjXfZMThXjDfZC9JSEgwjgFButwPZpxDfADi5AVn54E88gSSwtgj8Qk8hbTWnR6BP3Dgu46dhg6cSF4OZDnwwAPrWIv7WSRbgHzgTDRMLK44CzgLOAtEmwUAf+iKCeir64mOftsMcgxNMfFZMMreQmYPgCvMLLIRAiUBvgBLpDRowJF0ADABudUdskNqQH4PY46korpiZSeLFi2qImnQd/M5YBsWnvbiCCDBACST5AHwTcAmBB/6cQA615JtBHvj9JDGEI011wGoaSuMNppu5CcAZqSSSIXIE07wJf+G/UcDT0aTww8/3IBfHKg//OEPVYfsENhps50g1eHsk0svvdTYBekIDDrgm3ZjM/49YcIEMw7QtmND2oMNke1MmzbNZJ6B9bfgmwBVnscFXPr9BkRBfQBwCp4qL4HLhhIFnR7wiEx6TCJsVRJI44qzgLOAs0C0WQBGk11gggWbGoTDLnNOA+sxQNRbAN1k/wCEQprQVuZvsn+gh+ZzwC1BpcEyndi6YJcB7jDHNe18EwRJpjQYd+91ZCzhnoBUDpwBzMNwcw2gHPAL0AXcwywDvAGp3jYhJ4GJJqgRlh62GycC7TdAGsAPe84OBU4S9gBsW7IQJhzZCiAZ0Mxx89iOgEh+QxvI+gK4p07ye2MrgDu7v2jirQ2xBTahPq7F7jDbVpqJ3dlRoB3cl+fAwQjsn2h6bxzz7UNv84LwIpDGiHyhrkSXBZCfwETAZniPMY4uK7indRZwFohWCwDKAF8c2oIMryY2OFpt5J7bWcBrAQe+fRoPbL/gNaMnw7OMRg2TT6aMyGpgvvHu0dERTe4Wn4jsRtdoZwFngXpYgOwh6KiRPNi0c/Wozv3UWWCvtYAD3z52LRowNGbowAFgrkSXBdh6e+eddwzwRnPoirOAs4CzQLRZgKA/JA5ogYmJcQkJom0EuOcNxQIOfIdipVpeAwhrat1bLZvsLncWcBZwFnAWcBbwxQKsgaSgI9iOYD5XnAWcBXa3gAPfbkQ4CzgLOAs4CzgLOAv4agFS8hGYR4YLV5wFnAUc+HZjwFnAWcBZwFnAWcBZwFnAWcBZoEks4JjvJjG7u6mzgLOAs4CzgLOAs4CzgLNANFrAge9o7HX3zM4CzgLOAs4CzgLOAs4CzgJNYgEHvpvE7O6mzgLOAs4CzgLOAs4CzgLOAtFoAQe+o7HX3TM7CzgLOAs4CzgLOAs4CzgLNIkFHPhuErO7mzoLOAs4CzgLOAs4CzgLOAtEowUc+I7GXnfP7CzgLOAs4CzgLOAs4CzgLNAkFnDgu0nM7m7qLOAs4CzgLOAs4CzgLOAsEI0WcOA7GnvdPbOzgLOAs4CzgLOAs4CzgLNAk1jg/wH36PXsnHm35gAAAABJRU5ErkJggg=="/>
          <p:cNvSpPr>
            <a:spLocks noChangeAspect="1" noChangeArrowheads="1"/>
          </p:cNvSpPr>
          <p:nvPr/>
        </p:nvSpPr>
        <p:spPr bwMode="auto">
          <a:xfrm>
            <a:off x="830263" y="2126615"/>
            <a:ext cx="57340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23" name="תמונה 22"/>
          <p:cNvPicPr>
            <a:picLocks noChangeAspect="1"/>
          </p:cNvPicPr>
          <p:nvPr/>
        </p:nvPicPr>
        <p:blipFill rotWithShape="1">
          <a:blip r:embed="rId5">
            <a:extLst>
              <a:ext uri="{28A0092B-C50C-407E-A947-70E740481C1C}">
                <a14:useLocalDpi xmlns:a14="http://schemas.microsoft.com/office/drawing/2010/main" val="0"/>
              </a:ext>
            </a:extLst>
          </a:blip>
          <a:srcRect l="8417" t="42985" r="82588" b="35852"/>
          <a:stretch/>
        </p:blipFill>
        <p:spPr>
          <a:xfrm>
            <a:off x="472123" y="2209799"/>
            <a:ext cx="1744981" cy="2309495"/>
          </a:xfrm>
          <a:prstGeom prst="rect">
            <a:avLst/>
          </a:prstGeom>
        </p:spPr>
      </p:pic>
      <p:sp>
        <p:nvSpPr>
          <p:cNvPr id="24" name="מלבן 23"/>
          <p:cNvSpPr/>
          <p:nvPr/>
        </p:nvSpPr>
        <p:spPr>
          <a:xfrm>
            <a:off x="601980" y="792718"/>
            <a:ext cx="4572000" cy="738664"/>
          </a:xfrm>
          <a:prstGeom prst="rect">
            <a:avLst/>
          </a:prstGeom>
        </p:spPr>
        <p:txBody>
          <a:bodyPr>
            <a:spAutoFit/>
          </a:bodyPr>
          <a:lstStyle/>
          <a:p>
            <a:r>
              <a:rPr lang="en-US" dirty="0">
                <a:solidFill>
                  <a:schemeClr val="bg1"/>
                </a:solidFill>
              </a:rPr>
              <a:t>create </a:t>
            </a:r>
            <a:r>
              <a:rPr lang="en-US" dirty="0" smtClean="0">
                <a:solidFill>
                  <a:schemeClr val="bg1"/>
                </a:solidFill>
              </a:rPr>
              <a:t>a graph </a:t>
            </a:r>
            <a:r>
              <a:rPr lang="en-US" dirty="0">
                <a:solidFill>
                  <a:schemeClr val="bg1"/>
                </a:solidFill>
              </a:rPr>
              <a:t>representation by declaring each </a:t>
            </a:r>
            <a:r>
              <a:rPr lang="en-US" dirty="0" err="1">
                <a:solidFill>
                  <a:schemeClr val="bg1"/>
                </a:solidFill>
              </a:rPr>
              <a:t>quantizable</a:t>
            </a:r>
            <a:r>
              <a:rPr lang="en-US" dirty="0">
                <a:solidFill>
                  <a:schemeClr val="bg1"/>
                </a:solidFill>
              </a:rPr>
              <a:t> operation in the workload as a node and build the edges by connecting the nodes sequentially</a:t>
            </a:r>
            <a:endParaRPr lang="he-IL"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8" name="תמונה 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9676" t="43055" r="50417" b="35852"/>
          <a:stretch/>
        </p:blipFill>
        <p:spPr>
          <a:xfrm>
            <a:off x="725489" y="2217420"/>
            <a:ext cx="7741920" cy="2301874"/>
          </a:xfrm>
          <a:prstGeom prst="rect">
            <a:avLst/>
          </a:prstGeom>
        </p:spPr>
      </p:pic>
      <p:sp>
        <p:nvSpPr>
          <p:cNvPr id="9" name="AutoShape 6" descr="data:image/png;base64,iVBORw0KGgoAAAANSUhEUgAAAt8AAADcCAYAAACoAc1DAAAAAXNSR0IArs4c6QAAIABJREFUeF7snQd0VcXXxTchECAhBAgl9N47CqLYQIoFu4gVK4qdv4oNK/aKgqiIvYMNFRWkKiA2itJ7DRASQidAyrd+k2/w8nxJXspLnVmLBSS3zOw5ZZ8zZ+aWSktLS5NrDgGHgEPAIeAQcAg4BBwCDgGHQNARKOXId9Axdi9wCDgEHAIOAYeAQ8Ah4BBwCBgEHPl2guAQcAg4BBwCDgGHgEPAIeAQyCcEHPnOJ6DdaxwCDgGHgEPAIeAQcAg4BBwCjnw7GXAIOAQcAg4Bh4BDwCHgEHAI5BMCjnznE9DuNQ4Bh4BDwCHgEHAIOAQcAg4BR76dDDgEHAIOAYeAQ8Ah4BBwCDgE8gkBR77zCWj3GoeAQ8Ah4BBwCDgEHAIOAYeAI99OBhwCDgGHgEPAIeAQcAg4BBwC+YSAI9/5BLR7jUPAIeAQcAg4BBwCDgGHgEPAkW8nAw4Bh4BDwCHgEHAIOAQcAg6BfELAke98Atq9xiHgEHAIOAQcAg4Bh4BDwCHgyLeTAYeAQ8Ah4BBwCDgEHAIOAYdAPiHgyHc+Ae1e4xBwCDgEHAIOAYeAQ8Ah4BBw5NvJgEPAIeAQcAg4BBwCDgGHgEMgnxBw5DufgHavcQg4BBwCDgGHgEPAIeAQcAg48u1kwCHgEHAIOAQcAg4Bh4BDwCGQTwg48p1PQLvXOAQcAg4Bh4BDwCHgEHAIOAQc+XYy4BBwCDgEHAIOAYeAQ8Ah4BDIJwQc+c4noN1rHAIOAYeAQ8Ah4BBwCDgEHAKOfDsZcAg4BBwCDgGHgEPAIeAQcAjkEwKOfOcT0O41DgGHgEPAIeAQcAg4BBwCDgFHvp0MOAQcAg4Bh4BDwCHgEHAIOATyCQFHvvMJaPcah4BDwCHgEHAIOAQcAg4Bh0C2yffMuUv0y6ooxe4so5RUB2BxRaCUpOjI0upSd7dO61ZTFSqU8zvUrdu3aN7KOSpdc68OpR0srnC4cTkECiUCYaUrqJLqqnFkK0VXqZZhHzdt2qR169apbNmySklJKZRjKYqdCg8PV1pamlq1aqUyZcr8ZwiHDx/Wr5MXa/HXyYpfv1+pzmcWxWl2fS7mCFSoGKo6XUPUfUA91W1QK19GGzD5jk9I1PBPdmvOyhAlp0DNXCvuCOBUQkpJDatLz1yepiaN6h015Bl/TNKasF91KPWgVCqtuMPhxucQKJQIpKmUKoREqFnySerW8cSj+gj5mzdvnuLj4w1JdC04CFSpUkVNmjRR9erVj7xg84Y4vXfLUi38IV5pyQ774CDvnuoQyCMESkkR1ULV/+lGOu2KVgoNDc2jB/t/TEDkOzk5WTeP2qzfVoYoKry0Tmu9X61rJalsmdJB7Zx7eMEhkJqaprWxuzV1dQNt2J6sOlWSNeamcMXUTM+uzV4wXUs1XSmlDivycIyiUxqqYnilgutwMX+zC3eL+QTncHiJu3coMXyddmubQtPC1DH0DHVq08U8DbIN8d6yZYv5d40aNQQZL1++fA7f5m7zIsAKwp49e4R/PHTokCpXrqw2bdqoUqVK2pm4S68MmK9FP8Wrckw5dbi0rBp2jlJoaIgD0SHgEChkCOyM36vFXyZr2YxdKhMWoivfaqjT+ncIai8DIt8Tpq/U8K/KqVJ4aQ2/YK+O69REISHOiAR1ZgrJwzdvTdA9HyRr8frD6t+9jO7pX0379u3VF8tGK6nsTjUNO1Zd6vRWxYiKhaTHrhsOgZKFwK7du/Trlu+0LukfVQurr771rlR4hXBt3bpVixYt0sGDBw0hPPbYYxUWFlaywAnyaFNTU7Vy5UqtWrXKBDgQ8BNOOEHjRv6iL4dsU9XGoRr8WUu1atfU+cwgz4V7vEMgNwjs379f7z8+UzOf36+aLcvrnh+PUc2Yf1eycvNsf/cGRL5vfW27Zi0+qEHdt+rGizurVCmXh8vriSjMz/vt7426cUwpVa1YShMerKK/l/6pRWUmKTKsqk6pcolqVKtZmLvv+uYQKPYIbNqyQdMTP9bBlP06vnx/tWrSxmS9Y2NjTS3yKaec4oh3EKVg7ty5SkhIUMWKFdW+bQc9f8HvWvnLTl30cowuuOmEIL7ZPdoh4BDIKwQSd+zUwyf/rLilh3TL1y3V/azWefXo/zwnIPJ91sOx2pyQqnduDlGHlvlTjB60EbsHZxsBlldPuXer9h5I07fDIrRhzx/6e/9UhcfX0eU9bnbBWLYRdTc4BPIWAbKu7/3ygpIqxeu4SuepQ4Ou+v7770VmtlatWurUqVPevtA97SgEli9ffmRDa82qdfR6/9Xak3BQQya1UNtOzR1aDgGHQBFB4IVrJum3d/bo/OdiNOCu4AXOAZHv3g/EavuuVI27K0xNG2S8o76IYOu6mU0EcOy9H9ii+N2pGj+0nOLT5mvBzqkK31pPV/S5KZtPc5c7BBwCwUDg/ZkjtD9qq46teJY6N+qub775xpQ61K1bV+3btw/GK90z/x+BNWvWmPITVhmiK8VozMXrlLT3sIZOa6tmrRo6nBwCDoEigsDo26ZpxsgdOuvx6rrygZOC1mtHvoMGbfF5sCPfxWcu3UiKLwKOfBfc3K5du9aQb05I8JLvu6e2UfPWjQquY+7NDgGHQLYQGH3bdM0YmeDId7ZQcxcHBQFHvoMCq3uoQyBPEXDkO0/hzNbDHPnOFlzuYodAoUWgRJLvxMRE/fXXXypXrpy6d+/+n8n5+eefzZFOrVu3VkxMzFG/37x5s5YuXWp2m3fu3DnXE/vPP/+Ys3Hph7+PJ/CC7du3a+HCheZ81wYNGuT6ndl5QFxcnH7//Xc1a9bM/AlmK2jyvW/fPiMXM2fONMem8WGLhg0b6qSTTlLz5s0znJ9gYsKzDxw4oF9++UURERE67rjjsn2aAeP6888/zfFvvo0MWu3atRUdHW1k2rX8QYANikuWLFGLFi1Up06d/HlpHr2lsJBvNh7++uuvYhPijh07FBUVZfQUfcVO+m7Y51p0AZuObfdtHOXHNdghnkHbuHGjqLPGNnft2tX4DN9GJnrDhg3m+D+OWQxmy2vyzQk12DxOYPBtVatWNeeJ16xZU6VL/3vcL9eD4zHHHKMKFSoEPFz2BYAv9sy38RzmBVvEB5ryszEWfBxnqGenbGrBggXatWuX4QHY5vxq1nb4vo/SL+w4OFarlndlu+zF+uGHH8wzu3Tpkid7r9ArNmqzR4Rytcwa/hj969atm3m3lVdOVUIf//77b6P/PCsyMtLvo+Bty5YtMxwmq/fl1zyWSPI9f/58M5Eci8XEeQ0mx2Y1bdpUe/fu1b333qunnnrqqLm477779PTTT+viiy/Wp59+mqt5ggxdeumlRrAx4L5E3z78888/10UXXaThw4dr2LBhuXpndm9mM9UFF1wgxv3QQw9l9/ZsXV+Q5Hv16tW6/fbbNXHiRNNnziimPzgnDOsdd9yhe+65xxDy/G58MZDgrHHjxvrxxx+zfX4yMt6zZ08T5PlrjI8v5zHGAQMG5IlxzW+Mgv2+adOmGfz69u2boYHPqA8EcjgQ5g+HQXvttdd000036eWXX9Ztt90W7O7n6fMLmnyjl+CJPkKaIB04YXsONvYcu33llVceRRobNWokyCuyjl2rX7/+UbhA5tu2bWvIIQka2vPPP6+7777bPOfNN9/UVVdd9R/9QG9Gjhyp999/X5dddlmeYu37sLwm33yRFNuwYsUKv/2uV6+ebr75Zt16661H7A5HHOKvZsyYYbCE2EyfPt1glxl5heRyPYGKv0bwhK954okngh7EeN+PfSSpceqppx6x/4FMYu/evQ0RnDJlijp27BjILXlyzRtvvKEbb7zR77OQUzC+//77jS3Pi7Z7924ThPXo0UNfffVVnpxm9NZbb+m6664Tf19zzTUZdpOAjaCIQJDjTPHL+ELklaAbnT777LNNcgoexTxip/GTEG2CBdro0aONDD/33HP63//+lxew5PoZJZJ8MzkYHM5MRZhQItvGjRunyy+/3GQJTz75ZKOMlnCRDT/99NONoWEyM1KAQGfFke+jkSoo8k0mARkgE0mme/DgwSaLxXzPmjVL77zzjnHGOKEXXngh6F+k8pWfvCLfZJQgD94AgozBnDlzDImBwOBQyWi5djQCffr0OZJlxbllp+EIzj//fEMGX3/9dXPr119/rWeffdY4ggsvvDA7jyvwawuafM+ePdskI1iVw7lir0mYkIXEAX/88cfm0/YEONdee+0RvCz55gcE2uiyN6ObGfnmHu6fOnXqf1YfiwP5Bktk0WYOSTqwwvvZZ5+ZYOSVV14x5IWGfYRAv/rqqwYLNtyec845JkHz5JNPZiiflnyzknvDDTccyc4yV2RCv/32WzOnzOd7772Xb3LOJlaIIBlsyFmgDbzwGQReyF9+NUu+sdPnnXfekdeCL4SUlXtWEggKbLCfm74VJPmGE8C5kMsPP/zQrIr4km+SpCRUX3rpJRN44M8IEK+//nqNGTPmiL1lbkl0kDgtDK1Ekm+iqYEDB5rJfPzxx/XAAw8cmQuMAhMGQSGjwtII5R40DA7RH0Rs0qRJR5EUDAhkmmURlkh8Pw7EO2n8nGv5QyNT4i/z7b0+s8w32R7+8FxKCDL6KBHv4zoaDiezT5pyHULPNfStOGe+zVdVb77ZZLVYVgZrlj69jawnCsu88m9KBWi+c8qzvB8X4fcWS+bFX1kRONvlccg+//eVH1/yze+Zz6zm0Y7BZr7J9E2ePNlkErwNo80cI9NDhw7VM888c9Tv6ZNXJnxlzH5OnHFYOfM3Xq7jD7/jb/SFMXgJkMWMDjBOf2f92/7wLmSU+zP6JgD95plWP3yNrv0dP7d9t8+013INDoAlcww7JQve92WmW/QVHYJgX3HFFYYQWvy8c+/tl1en/WFAf3g/fyyO1u7kh1MpSPLNlx6ZC+YBG47DJWNqG3i8/fbbxvEyT2QmbRkD5BldAn9We7788ktjz23LKvMN7oMGDTJky6vLxYF8Q7AJwCkx8TZsAVnUXr16mYCRAN2r7/x7woQJhgRCgshaZ+SDLPmmxIX58yWsJLXOOussgy2ZTbKt/vymb1lKVjpux4O9QVetbfLqsHdMXlniHvqATfD1mf7u4V6vfcI2+bP7Xh22fMDXFmaky5Z8k/zDnngb83j11VeboInggADT+iqv3fW1h9aGgYkvj/Al3/wezDPzP9YuWXvPPV68fTPfXpy9/sDiyd/2fl/y7SuPBOcnnniiCajAKit7m12fY8ed2+/QlEjyzUSSzWS5gyULjIdtZD4pObnkkks0atQoQ9ApDaGx1IkRYvmYGloIunWu7777rqkpwjix9IYh4jorPI899piSkpLMs8gisHzI3w8//PB/yDdRHFkFJpfAgHf5lp2gLGTtyfKwBIgz4b08z7d85aeffjKZBGoXadSYkoljWcprGAgqWGalDh0DSWkORBMhLq5lJ2Q9WDKE+EKsGbO/hkFDFpgXHDCZoRdffNFkam655RbjdBYvXmyyQCx74zyQH4I35Imf8QESgjtLfpkXZA+ZIMNO5gcZIevOvNugz0u+WWqHXNBvHCUrOETzGe0XYCxZkW+uwckis2QKx44dewQCZJpsLTJB38AKo08faYzNGnhkiswX99C3M844w4zXOkvGC4aUW0BkCXQgSZAo9IisDWPjfmSf7AVj88rzzp07jcMhiGAFi/o9cOU6bz0uxpx+k8lnWRz8+/fvb0iwDZAgABhn5pbAmlUusEZvWSFgNQSdoNQLosb7GBNZcMaA0Wa5E7zQLXQS3cKm8EyM/ieffGJ+j+2A/LG0zfN4z0cffWR0kP7TuJ/rv/jiC/M85ITMLgGRJUWMH4wpmTvzzDPNs5kblmOPP/54U4oR7K9LFiT5Rl/AjDPF/WWhwRFiQCCN3CNTdm8O+FvyjhzioNFXsKRlRr7JxhKcYhexu/gB24oz+UZu0QPsIqU6ZFTxETZTjs6AJXqGTYAY4ev81RxnRb7RNfTDlrSQtYVA4tuYc2ws7+V96DPPI1GGDrJ6iY6g4yRKvAQOW0CQhv2hzIa+ocfoMBlV7sX+sV+An9EgnCNGjDA+Ab0ncYGt5ffWzhCErV+/3pTr2X0b3IdfwJ7zLlYGeBc209pB9m/h+wlYkFXsIGWP2DL8PH8ya5mRb+774IMPzCqb5TbYOXDCtuOj4Ay8e8iQIcaGoVNgCu7ML7XT+AJKjiwWtuyEcWC3sE/o4LnnnmtspTcgAhP85G+//WbsJ/ciF2DHv2mWfIMhfoXVQa4lc8111g/jF+666y7DtR588EHj53zJN3Yef4sP4J1wO3QV/8m12EuqHLCt2H9vwI0fgruxyoPPQeZ4jh07fUXnKQ9EfpA/5omqCFaCclOGWmLJNw6+Q4cOxvDieHFYLCHxs379+hllgUzwh8lhYlCqO++88whBQXBZysCZouwILTXjOFY2r5EpwMDjVKlFgjAxWSyxsTECgaN+3Jv5hqwR/eMIIG8oDI7fS74xJtRf8276TZ9RdMaBYcEpUX9HGz9+vAky6APEiQiUbBDkEUKNoaRRl4pDQTlRQPrHMxkHDp/3FceabwwJjhWFBLdAG6STeSIwwhEwtxgGlBxsIUIYbeaGOYEIbNu2zdyDEcChUHZAVgllRiaYMwwXRogaNwgmMmXJN4adecTQQUh5J/9HJpGjjFpW5Bs5JvuPUUeWrUzgbDHizD+ElDHjqJAJ6lsZC0vIyDg/t3Xy9A1CiOHEMGMckVOcGQYfJ039niX91NRyDY4WZ9SyZUsje+CAU0M/uAcjiBMmSOEaVijQWXQOB4e+oYdcR98gDvQVp4xxRm8g+pSMIeOMgf8zNhvMoOd2LBhbfsezwJD7beCKMUa3wAf8WAJmjGQPeT/BE3s0MPxci9FmziGA7BWBrHhrvnk2JBuMzNcL27c3fUIvcXIsIRMIE0hA1pEtdJl3gQMygiyg66ziBLMVJPlGfsDI3wpNVmO25BvCyHMg5ugN8pcV+WYumT+uRSeRSRtEFwbyndNzvm3Nt7/MN/pL8AxRgpAQZBNQemu+0SECZuwAvhSMIXP+NrVlRb7RO/wk9obNjDwLEmRXlNEFbO0ff/xhbCC6h43EvvIH8oguspoMAaOv2BOCB2wBpJnVEGw0toX7IaUQSW/NN/YbDoDOWTuDPcPO8Gz0C1vnW/PN77kP/4oNpP+MA7vJag1BNfdhv1hpRK8ZM7Ye34EP4PckyjIj4FmRb5tIIWlGX3kedoGxWDuIz4A/wAEITHg//sfyF0jyd999Z8iozXxj37A3BCzYVHAkacWz6RP2iPHYPQQEM8wftpO5g38QKMGBLPnGPlMuRnDD3OH/sM34SIKH7NZ8M8/YB8aBvoIxfgwy7lvzzdxD7Jlv7Dw2FTnmHoJygnbeT4ABFtSQMx6IOnpDAAO22OuctBJLvlFwyCZAMmEAzaQhlDhLnDIOH4MCKUO5mQQUB8AhbCgkkRXCiEFHsTFYRH04B4gXxsGeUgFRY/IgXUROLJeyFG3JN46VbBbCiGDwDgyIb9kJAowyY+DIwrB8h5CgdBBknDPPRFl4HtE7RIF7IBcQBH6OgkGC+Jl1ICg976bPBAf0gf48+uijxZJ8Q37ZnOW7hIdRwUDbJS2rXGCKwbDkG9lhTnFMOCWM0iOPPGKIF89mPjBKBFPgj3HBqEOukAMylWDNMiEZVUvCkCGMO4QSw4WcIR9kdcgW4PghcBhxjBWOJ6Mo3JJvZBhjbDN9jA09gGSSzcIJICvIEwYXnYA04lwxhDSMLFkRZJ1lYhwq5BsHhj4hZ4wHI8//6Ts6Azm25BsHgyHEOSDDYEKwgnNEnnkvRBJsCEAh3DhTyBLPAQt0guuZI4wgq0XoGhkTMmRkSciCkSVHP8ksgR3BJeSAubDkm/4wT+gA+sbfBAOscHC/LTvh/SxpMnZ+BiknwwU+zAN6xDzQfwgx7+J56CJ6ha5D/AkQfDdcgjt4QbBxFuACBpB4nCP6ikOiRh/9xvFxPc/BcdEv+kPDAebUIQTiRAqSfKMTyCsZf289N6QAmfVtyKI9icKSbzKBJCqYM3QGuWFOM8t8o88Eh8wDOk+Aaje/Fzz5TtbQaW1y9JEdS76RGYijPb2EbCQZWoJbdAriaA8m8JJv5BWigg6ir+ieb9mAnRNLvll9QM9ZZaZBkAkekXP8KKs9yDPPwbZCSsli4pcJcrFjkEbsJzqFXUHHsUHYKWwOOseJNfgyatTxxTybe7E36A7zjd5hn73kG1uCDqNPJL7QYXwgskdyjD/Yby/5tqvd+AF8pk04cB+btAkYGB97DSz5ZuwEgeg4tsz6b9/VeF+ZtuSbQMBbY4/84xOQTew6iSXsjiXf2Czej68DV4IE3gUPwJ6SdWYuyMozl2BAZhjd4hpIKgEL48CHMCZ0iPkEp9NOO81k0LmGFU1sN3PIffg2bCXvhIRb8s1zeB6Y0T/mmHe3a9fOZLEJsrKz4dLKDnOPf8E+Mr++Gy5JvpJww2azUgAfo5+UIROQw/UYE3YW0s21EHD6w3j5PXaAP/i/nLQSS74hHiglRhwyw78RRBQDJQZwygEQSsguhpsJIDLC+BMlWqKOAkC2bUOImEyMPIoKiUe5IUFk0SlpoXk3XEIEyIShrBAk3m1rlXzJty2BQKAQcttw1vTLfoIYBw6pQsDIYFgnBDHCIHA9QojQYQjBBGEj620bkSEGBUJJSUswG+/P7y9cgh8ygMGCsNmG8cawg423QfwgRzgSjDOEjPsxHrZBmDE0OGuiaBqZJRQWpwL5Rh4s+eY9zL9tGDvmA2NKeRKOkPciVwSCZDBo/J55ZD6RM+9SmbfPlnxD3AgevLVqPJNAg59DSu1yOsYRmbE1rtahci2bq5BtcEBPMD4EBjgy7wYfjDgYQJJwGJZ8s5oEkbRLlWQTMcDIKkTGiwOkiPFjtBkHOoo+sXRqa+8JgpFjMEJ2wZx+gov3JCP0CIfFHwizJd+QDubM6htzh/GGUBAUYbx9N1yiu+gpTg6HZgMfghUcMU4MTBijvw2XXvKN3uOw6B/98soScoMjgigwx2SoIN/YCZ5rP+dOMAgZINNGQI29ClYrSPKN42aMyB4BlG1k8eyKjXfcrOjYVSEv+ebfyCa238oj+pTRaSf2pClkA/lnXnHGEJTiQL7RFW+tr3dfEnYFX0Pga8vBvKedZHfDpc3weu2QPamGMg3IEASfZsk3pBKfSkOv+Df6ii/2nlqDXUG/ydRjbyg/ItnEvNln8gyIIdeSVIJYesk3z0SXIOwECfZ4X4IR7Az6h13xkm9bVog9sEk2K4f4CO6hpIbn8XxIK+8kILCBMolA3onNQ9czapZ8Ywu85R74T/wVuIIBNhy7bck3GWnsnA2wsDvYIf54D4/AluBXGAc2l4QSGEGC+Zn1afQPsorfhBvAEfABjA97Zv0UsgSf4TALfg8OlnxzHf+29fTYNWwtiQvmDH3MDvkGU38bLn3JN/1Fp/E53tNPsLPMKwEa842sIUMEJpBxsvk0glL8DjKV06NiSyz5BkCEgWwYS+NkGhEyFJmIjkjUEhDINcQbYkIEzm5ihIWMHFkTDIPvmd+WtOJQIV0IBRG5XT7m/ZZ8k1VAISB09AHn4ksabNkJzyX7wsSTefQ9rxZiDsHndyg8CokiI5AYTDIMPB+hIjuHMYHgQWhQTvrnbWQyURyyPMWRfNtlbO/mFMYPRpBHezY2pApMyQLxty1tQAmJ0G0Wx2JHJgmCgFNDkbnOnhcMxjwH8k0WGeMH0fU2jB9LZZBOjA/EkqVM5M2ex428QASYX2TW7jHwNdqWfPNzyKutWUQ2GAcGlf5hLJFtMuAEkxAa5N5XtukDz8R58XvINxlosmje2nNkDkOGsUUPGCd4YwgJdq0OkKGGyDAWX9IIyQZL3ke/IMSMlVUjsmDIOO8n44EjQq4xhlzL6pU3C8dz6AfXModkhriGbB2rFLYxX8wnwRW6yZj8nXYCfjgJHAolIugR/eR+5oz3BUK+WbaF2HAv8+B1bvQJfOg3WSjGxpgh+9gdu9mQYANbBiEnc2cDk2AQ8IIk38w1Thm5sEkMxkjSBHtuG0kE9JLAiMCO5iXfrO5AAiHwzBsBNLKaFfkmWCVTie6iS8gQslOwRw3mPvONLUF2bE0usk2wToCJHeTn4A6GvkcNZpd8U36HffOuzrD6BPbonNeWQr7pG37LXg+ZZt7wmfhF70ZI7DRkk+dDbNEP7B366T2LG7IPUbXlpl7yTfmBXc3jfn5HMI7eYQutjfOSb97B77DrvuWLvIekAGMh+UIyD/JNYoMgwDbsJ7aJd2IHsiLfyDDE0DaCEXwE80Pf7N4PS77x4QQbtjEeAnX8EaTfNltuxGojc8vzmH8CHhI03r012D5sI7aHrDcNu8fPsY3W9xFYYKPABp9hyTcrE94EIvfzfwIwuAdcJxjkm9pvbDvy4/12CoECY4ar4X/BhTkFJ7L0JJfAgT/W5+TUxpZo8o1CQ15xdiwTsWwCKbCbHQEc4oCThxgQKbJcztKIzXzi6CA/vqQBUsUyEgIJSbfnTyJ89lpLvnGsTCxGh2iLbA1RuyUO3sw3v0OxqGmyztg7+TaTS+aW61A4ImWWShgnf1Ak7kU5Id9E5hBvBBKB9zYEkMwQZKw4km8cM8Sb7CdK5212pz0/gxyCD/MI6bHkG/yQAe+mQLIbkEyMKUYXwkRQx9zaAMySbxw5GVgvkeB9ZAQwQLasxd85317yjUOyGzR9jUFmNd8YWsgH5A8HhUECC/t+xmXLVHyfS0aRchEcFYaV+70NbMALg4XRxtCCC8EhpJdGlgUDi2MHp4w+2kG/yD5QPgJ5x7hbg45TxUHgZCBU6CsOAsz97UjHoII5wQP9YGXHm/2gJAGDTL/Idvgj3+guwQl6SuBhdYv7CLq4J1DyTZYK547CrP1+AAAgAElEQVRscI/vh1wIfumrPSscp8kyO/+3hAL8sTPoPfbIZp1y6hgyu68gyTdYQbz9lcF59ZWACnuVGflmjKxskHxh3rCzJFj8nfPt/cYC84SOQC6QRfS6qJPvjE47Qc4ZK34A/cIu5JZ8YzvRd+9pJxmdkAJhxUZhS+zqEvpFEI6OZfTBFIgRc4LtIhBFJyD4/pq/c76xM/h5khEQYXDgWZAu7Jhv5hv8wAUdRFe9DaJPwsTWqzN2yDey6T3aEH8BmUa3sW1ZkW8SNsifbfYEJN/7LPn27m8gIAAjMvVwEl/fQSYcgkxACzeAMxAYsV/FG+wQTPB7ZATuwLPgUPgUxoENJsmHXWMOfMk3z/etb2fVAs5CYAv3CAb5xieRdELv/X04i5/BCZkPfAo8AXuLzoMdY8OHE5zm9KM9JZp8Q15s9GqzXCzLQLRpKBwCylIEy+uQLoQFgeB3ZKRYYoEI2MPcreDzO4QR5YWgZEa+ydpAtFhS5TqME0SQYIDmJd9kviFKBAbejZX2vSiCjTrt8hEOmgjbfokLIo6TYfwYNRuEQKLor7dBUsimUxNbHMk3gQdGE2XCOPhmsC0WjB8HDEaZkW8iZxSa8iSbHePZzAHZAbLGvplvrmNevY3sAMru/bCA70d28oJ88076zBxDashOE8BRCsKSHJuM7Wk/tn8sz+NswIqSEDAhWwT59n5hjP4jq5BYno0M+pJvSCO6Ai4Eqt6lYd5H9g3nxXIf1zJmMkPINkYRecUA4iAJdgliIPGUapD58mbi0VmIMhk05siWneSEfBNwMUcQApw8xpznkunGVoBPoOQb7MnksZrFOLxHXUI8cAAQPEgCclSSyTeJERIgBFgEGqxw+Dbk2W6SoiQko8w39zFPrDzYFT7sOTLt+5Ed3w+cEWBTLobjRTax4fnxkR10jBVM5Dq6UozGXLxOSXtzn/nOiHyDkS1PwBagv3lBvv0dNeiPbPoj3yQayGyDO/7YW3qBjuOvsRHYAXSSgB4y6M20swqJvYdAYc+8mW9sC3YGwszvIMXYfEg3/hJ9t0kw+5Ed+kAJGM/B7nkb/pXEAf6X1QX8c16Qb39HDfrD0B/5xq5gt7E38AjvR4KsTUa/INfYM1uaw8+8QQx6AB/CX5Dos6WV1G0T1BKwgDs6C36+5Nv3I2O2RAXbjZ+EVwWDfIM/iRWSOl6fY/dB4XMISOgP8mB9Diur+BxWyrDHBPnsP8hJG33bNM0YuUNnPV5dVz6Q/kXdYLRSab471/y8pfcDsdq+K1Xj7gpT0wZ593nUjAZEl2y9HspD9A243s9sk/G1H2MgckV47GfWETAICsuOGGfbcLq2FhNDgTPNjHx7TzuBQJANRRn4OZlT35pvyBFLQvYjHfa9ZOyI8hFWIjSytWQqyBahgDYLyBggRYwHY4KyQUaI6OyHZiwpI5Ln/cW15tsePcZKAMSNTILvJ2rJVIADspEV+WZJlSwojoHyCJutwYBD1niGl3wjQ2QNwNg6EZwr5ILnEBxABIKV+bayg3GE2CDrOFjkCzmDGJOptn3DGZEtJvvHNcgnmCB7jAG5so3MDoSbZ6Jntubbm/nm2oz0CCzBBsNHxoWMEsaabJENkLmfrDpGH4cI0YIQUTuIcfRm19ABSsggW7wzu+QbwkApA47UOh3fTBfZFMgyNsSXfEPWyOjQfGu+6RPjAy9vCRKkm6w4GSRKZSCGJZl8U05CUgL5wyYhq97MFdlvm83GrmVFvpkLbCVkjpIFfAI6mxX55tlk+Kxu8P/iSL7JAFNWAHm1q6kZkW9/X4T2+t6sTjsJlHyjV+gEukBG3pZeMndka7EPBAzYH1umRN+ZY5o99QjiRRadTZhe8o0PZl7522405z4ysegpz8bOeMtOWCEkK47cQL69K0/YPZIrdv+M/Wp0bjPfuSHfjAebj7/zZsT5OQEepJeVd8om4Q2QbwI+fJctdQFH9vNgm7GtzAl+inkhuLF+FPIKvuiZL/nGJzIPtnwOOcO+QXqxfdjRnJJve9oLY/Kt+cZ2sEcEP4BPsNwI2YIvwYUIlEiK4nPgd96P85CkhS+QmELmctJevXWaZo4qoeQbwCCoOHgagkDmw7sERkaDZREmA0Xm97aWCmFC4Jg4SDhRNAaGTQgQAgw/BJkWKPnmfkpdIG72eD8cvfeoQaJRsolElDyfiBqyQeRJ/xAqCDzOGpICsaZ/BAEQEoSNvlNfbo9xY9MESojg83uUATLFv1Gm4kq+mRsMCiUlEEsykGx4ozSIcdsol+U5HCwZzswy31yDoSJyhmBBosnQkjXiPRg0NtWRLSCDYs9lJnPAUirv5GfMMXPI8jrENtjkG9mxtc/8jRPByfJu5BAdYWxkLzA2OB6yTgQvtj6SoBRDRcaJ7A73kSUBL4KRjMg3S6zIHcQJoo4egTd6RAYEPUI2cVoYQOQduec9ECawpS8EDxBXrgU79AijSXaULBcZCubYHgGaHfKNoSU7yrOZJ97L88nMMY8QfnSK1SHGA4EjcIIYENghVzhk9JD+49y9Rw3isLkGRwMB5z6y/sgFwR/3QTRxDiWZfEOwkCMSHthdgh9kE9uGzCAvOEyWxlmNyarsBP1H7pAd8MXpY/uyIt/cB8FgxZSAAJ9RlMk3K3WM35aYgQNECDxtWRrBIT7Hl3yj36y4ssKL/lLW5fshHPDKK/KNDFh/hR3CzkDS8JkkyyCFkHISYPgwZAT7g51AThgTtgV9xL8T5HvJNz8jmIdkotvYc8o8ORWL35F0wEf4nnaC38XeQMLxm+gyySxsEmNHj8HGnnZS0OQb+0RwAammv/aYR/4NL7LE1B41CAfC/+ErSAzZo5JJRmCb8W32S9EELsgEdhIM4TDoGckHyC2EHXLMuyHw/Mzaf+aHeaQf2T1qkDGwgkjykn7xPv6Nz/UeNYiNxt4SGPAe5gwOhfwSDNhDArDL8ELmDRuB/DAmgi+CfPZD2P1L2SXgJZ58o1Rkx1AOFMf7tUvAJGMJ8WHjgO/nczFQRHxE/BhrMsmQEcpGcAhMFhExAoQisxxG5Oc9YonICcHFgNsPaUDScPD2C5P0AfJtv8aJcSGSQ9kRHiJ3BAflIFOJsGOM7NeuWF5BMTCc9I+AgT5BkDBKZPQgi0T1KB3LdCxvcy1ECCVFEb2ngWRX0AK5viBOO7HOF2ONESdzSSObZr8ICqkk+IAA2U+w+9Z8e78MB0FjriDSzA3zzooE2QQcNBkBiBzOAtmhRMJuxkSmILlkaSAREAFkz0u+baaPPhBcsfSZ2YZLjBGG0H7h0ruyY+cFmaHWDoeFk4A0E7xhWMh+keGmX8gb17DsBkG053zTR2SJMhmcDsQH0gtRQsYhShBziLStHbXvRhYxxpwexH1gicHnffQbw4kDZLxkj8AOcsvzeT9yjtEnMwW26DIOz64m8DMMJuNGhzHC6IP9GIVdTrf9IVgCK++GS4IOPqbE/EDEMepggwFmbJAWG7DwHpwNDoqVJe6BmGDw+R1kBZ3jfvvZbnQaw4/sMB7GC/nmXjLmZPOQBV/ybVdWuB+SgS0pzhsumSPwQY/QR+wm+COv6BvOHPnkd2TIkQNbdsIyMnIF9r41rthPlqKxz17yjWyQtfTnG+gLcoE8YSuKIvlmJQ4dsx9gszoApvgAdJnMN0kAa+MItsmIIsf2TH7KGJF17J2/Deg8F/3leubP3xz48xHoIX7BBrT2GvuRH3ScZBi+jZ8xd9hq+7Ec9AKdR1+xJ1ZP8cH4Z/qNfbTkG/9HP/GF6DD6he1jpYVnYROwfbzHnghiNyzyft5LySh94hr4Be+EuPNM7A7vsGUnNjnHuOzJGtirzDZcInPINfbDW/OdkY9FLnk3tsVb3ohtIdC3yRZsDvad+SEZhU/AxsIDmFfsO3pCP+2Z3/g1cCQRYVcesOM8x9ow7CB+ihpqfBd2moAHgguxpTrA+lr+hvswLnDHN/A3cmg/JmblD17CPBIokSQjkQjPIggnQUHmnPdxeAK+jJVRm8QAK/pBIAG/sv6FfmM38DlwN/pDP7Hz2BhwoO/YGmTH+qZA+I3vNSWefCOAGBEcNlGd79chESh+j9EmgvI9zs2eJsI1GAhbbwoZ8O6uRjhQfrIGtmaKeyFOTCYTbjPq/BwnQJ8gOJBhyBWRnF1GRygRPnZO44DIvHHEGQbB+4U7BBHyjSDycwggfcOx83OEkwiUTAWChzGjTygdBomID2dOvbEtt8mJoAVyT0GRb9s3SDIrBzgRMr5gwA58DATzCi4oHXOI3IA/mKHoXsxRWLICzLn9YiXlGDgIomoIJgSOTJJ1DLyLuQQDyAPGyi7bYQztxwkIhuzKDH3AcDHHRO4ZbVbEeJJJ5/fc7+9rmJA6ZAyniyzaZ5H1YiyQalvXiDO2pyJY8g0OkHaIMcuWZAiQRbK8dkmPn2NA+Zm/45n4HY4MPcJhgTPEwFuriR5CMHHezBf6il4S7HrLhdA1jDFjoo+s/tBvdMRuZMboMqfMsXfDNHNGDTpkA5tA/3kvOOBMCZbscX+scJFVJ1BGtxgzeBNMME8QdvDmPcgL+objxYnhFHiWDcbRaTBkrtBp+oT+eW0DATbX8D4CMjsW5IbAEVuCI8zNl9ey0tWC3HDp7RtBIXqBvNigDdli/AQ52FASIvZrrCQbkAuctz98eB5yznzZ8ilklp9BGn0/h24JJfOBzKC3OT12LCvM7e/zuuabfiNv6K+3IfMQHsbDH99Ndsg48oePs34MXcO3kSjyhy/2ijlAzrk3EBnFHtOwwb7nh0OSSZrwXvwZvhlC5D3ulHt5LxlM9JTr0CvsitU7xoKthuTZkgqejW7j+7CN2Blky64481xbEmj3DPEzfDb2yb4L/03gzQqoN3DAbuNTveUpdqUVrL1fYfSVDRId9iNE9mN6mckPdo7+0BffE7GYC/rC+LE52G17hrn1AeCHLYVE4wPI3GNT6Tt+x8sL8H1wIXQPm8k1BCzYUggsWLJ6yRjBFtuNfvF+9I7/Y++8thy7y+/Qa2yqlVf02HIj9B/fRsCDPOJLWHGkkfxh3uFA2AKvrbenveDz8TPoMBlxWwbD/cwLY8aGE3jg++gn4/JeF6gO2+tKPPnOLmDu+uAhUNDkO3gj8/9ksh6Qb5Yxqc0vis1LvjHyrhV/BAoL+S7+SP93hHlNvksihm7MDoHCgIAj34VhFlwfDAKOfBc9QXDku+jNWW577Mh3bhHM+f2OfOccO3enQ6AwIeDId2GajRLel5JGvqlFpY6eGj7f4/yKiiiw3McyIcvWLFu6VvwRcOS74ObYke+Cw9692SGQlwg48p2XaLpn5QoBL/n+fGg5bdcCLUicovCt9XRFn5ty9ezCeDP1w2zuow6P+sqi2Kjxo+aW2kFqBV0r/gj8S777qXOjE0w9JDXCdt9J8Ueg4EboS77fHLBOB/bk/JzvghuJe7NDoGQjYMl3vyeq64r7C/ic7wse36I1W1M06ppkndCpQcmemRI4+gNJB3XKvdt1KFma9FiUlqyfpWUhMxV1oK4uPGbQUZt+SiA8bsgOgQJHgGDrk3kjtC8sXidE9Vfb+p3MJmU2grIRyfdjYwXe4WLWATaSsbeCjY11ajbQ6ItWaMem/bplYiMdc3y7YjZaNxyHQPFF4PH+3+nv8UkaMLKuzr+la9AGGtBHdh79MEFfzz2gPi23a/igNn5PZQhaD92DCxyBTyat1rPfhqlJTKg+uDNKqzes1G8Hv1BIqdLqXvFiNanfrMD76DrgECjJCCxavUC/7f9aoSFl1D38YjVu0MQcO2c/xsFpEZwa4VpwEOCkB460hHyfeOJJeu6yqVr4xR71vL2GbngpeNmz4IzGPdUhUDIRWL18g54+daEO7ErWXVNaq0O34HGbgMj3P8s3adDrMpnPgcfv0rXnNFJ4hfIlc3ZK0KgpWZg8d5OenhCqXftSNfTcVF1yWj2zAXPcvNeUGLpB0WF11KF8b0fAS5BcuKEWLgSWr1us+fsnaefhONUNbaPTW15qjv7iqDY+3gUp5OgvjjTjiD/X8g4Bjjvj/Gz2VoA5x75R5vXLjws05sK1UkiazhxeWecM6qby5cvl3YvdkxwCDoE8RWDlkvUae+PfWjvroFr3q6C7Pj45oGM3c9qJgMg3D3/9i2UaOyNcUilVj0xRs5hUhZYOyel7S8h9aUV2nKlp0qbth7U+sbwJunq1SNDjg1oe+ULamvWrNSv+c+0PTVTp1LKKLFVN5ctEFNnxuo47BIoiAnsP7dLeUglKLXVY4UnV1LPeANWKqX1kKHykhfOHKT/hTF7OA/b3lcOiOHaSAAXZeD/nR3PeMrX1nJnM+fDgzIdfPh0+T98/nX7MZ5VGoarTJkKlQ53PLMg5K1rvLlj5LlpY5a63e+IPasNfSTqwK0W1mkfo5s9bq2nrurl7aBZ3B0y+MSYTpi3XJ79V1LrtpQU5c614I4BzqRoZojPa7tVN59U78hEiO+o161bpn/0/a3vyWiWnHS7eYLjROQQKKQKhIWGqqcbqFN3zKOJNd9FhPlJD+QmN1SzX8hYBVhX4EAgfVrFfueUNBw4kadIHCzT1+Z3atvLoj+XkbQ/c0xwCDoHcIlC2Qmm1PKO8BjzWWo1a1DnyEbrcPjej+wMm3/YB2+MTtHz9Hm2KO6CUFGfIgzUxBf7cUqVUrXIFtW5QUTVrRP3nK2a2f3zlMXbrJsUfiFXSoQMF3m3XAYdASUKgQrlw1araUNGR1Y76mqsvBnwZkFN8KEEhkeJa7hEg280XO/lDPb39Yqz3yQQ/cdvite7vHdqybodSXdYq98C7JzgE8hiBChXD1LBdtOo2rpbhF6nz+JXKNvnO6w645zkEHAIOAYeAQ8Ah4BBwCDgESgoCjnyXlJl243QIOAQcAg4Bh4BDoFghQCkZG3+zsweCfR/sTXCt4BBw5LvgsHdvdgg4BBwCDgGHgEPAIZBjBGbN/lXT56/J1j689vUjde7Z/XL8Tndj7hFw5Dv3GLonOAQcAg4Bh4BDwCHgEMh3BH6YPFUrwzqpXETlgN6dcuigyq74XNcOvCyg691FwUHAke/g4Oqe6hBwCDgEHAIOAYeAQyCoCDjyHVR4g/ZwR76DBq17sEPAIeAQcAg4BBwCDoHgIeDId/CwDeaTHfkOJrru2Q4Bh4BDwCHgEHAIOASChIAj30ECNsiPdeQ7yAC7xzsEHAIOAYeAQ8Ah4BAIBgKOfAcD1eA/05Hv4GPs3uAQcAg4BBwCDgGHQAlEgCMA/X2AKa+gcOQ7r5DM3+c48p2/eLu3OQQcAg4Bh4BDwCFQAhB4+70PNW/jAdWq38xntKUUGlr6PwgcTDqg4+uFqGfPHgGjM+mnaVpRtpPCIqICuseddhIQTEG/yJHvoEPsXuAQcAg4BBwCDgGHQElDYORrY7Qrpoeq1Wkc0NC3b1qtmMQ5uvbqKwO6nosmT52u5aEdHfkOGLHCcaEj34VjHlwvHAIOAYeAQ8Ah4BAoRghAvnfX6hkw+Y7buMqR72I0/5kNxZHvEjLRbpgOAYeAQ8Ah4BBwCOQfAo585x/WRe1NjnwXtRlz/XUIOAQcAg4Bh4BDoNAj4Mh3oZ+iAuugI98FBr17sUPAIeAQcAg4BBwCxRUBR76L68zmflyOfOceQ/cEh4BDwCHgEHAIOAQcAkch4Mi3E4iMEHDk28mGQ8Ah4BBwCGSJAOcVb968WVu3btXBgwfN2cXh4eGqXbu2oqOjs7zfXeAQKGkIOPJd0mY88PE68h04Vu5Kh4BDwCFQ4hA4cOCA5syZo6+//lopKSmKjIxUWFiYION79+7Vvn37VLNmTZ1//vlq3bq1QkNDSxxGbsAOAX8IOPLt5MJlvp0MOAQcAg4Bh0C2EFi7dq1efvlllStXTu3atTPE218jGz5//nzVr19f1113napUqZKt97iLHQLFEQFHvovjrObNmFzmO29wdE9xCDgEHALFCoF58+Zp1KhROumkkwIuK1m2bJn489hjj6lWrVrFCg83GIdAdhFw5Du7iJWc6x35Ljlz7UZaAhCgLOCL2av018o4hYeFalDvZlq8ZrOmLNmtW85sqY2xcZowP0FX92ikA/v3afwfcbqgax1VKJOmj+fE6rQ2NdSgegW9PWOdujSuqi5No/X65JVqVquSzjimrkZ9t1g1q4TrvOPq6YOpS1S6TDkN6N5QE2YvU2JSaV1+SiPNmLday7en6PpeTTVv2QbNXrVPg09vodUbt2ri3zt0Y5/mStiRqC/+2q5LT6ivkLTD+uTXLTqzU4xqRJbVe79sVPfm0WpbP0pvTlmtNvUqq0f7Wnp14lLVr15RZ3eppzd/XKTIiAq6sFt9jZu5VAfTyurSkxpq0u8rtXGXdHXPJpq7aJ3mbUjSDX2baemaWE1atFO3ntVKG7fEacK8BF11aiMlHUjH4LwutRUZVkofzY7Vqa2rqXHNCL09fZ2OaVxFxzWvrtd+XK5mtaJ0xjF1NPr7xapeKVzndaunD6cuUanQcrrkxIb6ZvYyJSSV1hWnNNLM+Wu0LC5ZN/RpoUoVKygkJESlS//3c9KFVSTJeA8fPly9evVSxYoVs9VN7l28eLGef/55RUREZOted7FDoDgh4Mh3cZrNvB2LI995i6d7mkOgwBDYsXOPtsYn6rMN9TR5jVShjDSwvbRyhzRljTSos7Rtr/TNcunydtKhFOnLpVK/5lLFstJni6STG0oNo6T3FkjH1JI6xUhvzZeaVpV6NZLG/CnVrCid0VQav1gqHSKd20KatFrasV/q31qau0lakSBd1k5aEifN2SRd01GGFE9cmf7v3Qelr5ZKF7WSQktL4xZLvRtLNSOkDxdKx9eVWlWX3lkgtY6WTqwvvfmXVC9K6ttE+mChFFFWOrtF+ngOHE5/1ox10sbd0iVtpAVbpXlbpKs6SKsTpcmrpes7S9v3ShOWS5e2lVLSpC+WSGc1lyqFSZ/+I53UQGpUOR0Dxn9sbWnsPKlJlfQ+8u9q4dKZTaXPF0ulJJ3XKv358fuki9tIv22Sliekv2/nAan03g0aeFJds0mxsLekpCTde++96tChQ8AZb98xQb4h7TfddFNhH67rn0MgIATY47Bjxw7Fxsaa/Q78yap9+e0PKtv2IveFy6yAKoG/d+S7BE66G3LxQ2DFmg26e249tawm1Y+S4HghhZ/nFb+J8BlRcqr08zopKTlN7551QFEVKxT6MU+bNk0//fSTTjjhhBz3NTk5Wd98840pP6lTp06On+NudAgUFgQISp9951uVqdtFUprSUrMm3/Omfa6Op57vyHdhmcRC1A9HvgvRZLiuOARyisC85Zs0amkdNa6SnpV1rfAgkJIqRZY5rMs6lCk8ncqgJ2Tzbr31Vh1//PEZbq4MdBBr1qxRhQoVzAZM1xwCRR0ByPdTb01Q7eMuDngoMz5/Ta2P6x1U8j3pp2laUbaTwiKiAupXyqGDKrvic1078LKArncXBQcBR76Dg6t7qkMgXxHYu2+/Jq2voPj96Vlv1woPApDvRXHSMTEpurpT4a773rRpk5588kmdfvrpuS6R4RjCmTNn6rXXXis8k+F64hDIIQIcufnU2Amqc/yAgJ8w8/PX1eq4Xtkg36tVa+dsXXPVlQG/44fJU7UyrJPKRVQO6B5HvgOCKegXBYV8s+nrr6XrtXLDNu1POhT0QZSEF5QrW0aN61ZT1zaNCv3GrdTUVC1eE6sFyzYo6dDhkjA9+TLGmGpR6t6+kaIi/7sB7rnvVmvegcY6vp4U5o5Zzpf5CPQllJ5MXS01q5qqp3qFBHpbgVz3xx9/6Msvv8xVyYntOFn0zz77TO+8847KlCn8Wf8CAdy9tMgg4Mh3kZmqItHRPCff2+IT9dJvpfXL1kgdTpUCKIsqEkAVdCdJZkKqOlbeqTuPTVKDOjULukt+379//3698lOsJiY00cGUQtnFItkp9vawubFWuf166PgkdWh09DnKb87YrLm7amvnzyP161evq/mxPXTxnSMU4jlhI2HLOo2642z1vvxOdes3MMc4fPTUYO3fs1MDH3pLZctlv4aZfrwx9CIdStrvtw/1WnTSNcM/yHH/vDfu252ovTvjFV2rgUqHFgwBZO6oDr2oyR5VjcreySF5AkI2HvLzzz9rxowZ6tSpUzbuyvjS8ePHa9iwYWratGmePK+oPmTf/gNK3O1f3ovqmAqq32xarl6lYr4HdPlFvqvHz9SlA/oHDO+UaTO1PrKbylcM7Gx9l/kOGNqgXpin5JtPDj81cZMm72isC+psVN+WFRQRciCoAygpDz9YKlzTVibpk/UxOqbaAT3eQypfvnyhGj6ZrtemrNPHGxvqtKjV6t85SuFu/vNsjhZvTdFrK+ooNKS0Rp26XbVrVjvy7D179+mH9eF698Vh+uHtJxRWPkLXPfmJ2p141pFrtm1YoUcubKXzb3tGvS6/M8f9euOei7Rv1w7d/NI3Ciuf/QJz+vHE5Z1VMaqa6jTv8J9+1GzQUufd/ESO++e9ccb4VzXp3Wd099hZqhJTL0+emd2HpKamn7ZySp0kndmqXHZvz9frf/nlF7HhsnPnznny3jFjxpi670ceeUQtWrTIk2cWpYcsX7NRY/8up8WJ5XW4tDt2Ma/mrlzKbp1cL1kDO5RStaqBlVvk9t35Q75XacuCSapcLSbL7tqjSw8fOqTqbXuqQqQj31mCVoguyFPyvWp9rK6dVkunRq7QsHMauc8M5/FEU84xYvImjd9cT2+csk3tGtfI4zfk7nFb4+J128xoVUvbphfOrmS+iuda3iLw88J1Gvp7Aw2qt0jX9Glz5OFvTF6hPw800/qvhmnKB0+rdOlQxTRurSGv/qTwSulGOSPynZJ8WLt3xCk0tIzCo6oqJOToumSCqsNJB0wxeZmwchpzb///kG+uSdq/R2mpKZs1lGEAACAASURBVCofEZVpvbAl313PuFwD7nrlPwCR2Qop/W/tDP3bt3uHwiOr+M1eJx86aH7PfTig0DJlzTPT0lL10wcv6Ns3H9VDnyxUdO1G6acUpKWpVKmQI31MPzYs9cjP0DNWmshW79uVYAKZsuXSA9201FTt/f+fgYXv0YGHDyVp784ElSlbTuGRlVUqJESUnUxeJTWtkqLn+hTumm8+rPPpp5+aD+vktoHjW2+9ZbLelStXVvv27XXWWf8Gg7l9fmG/H+L9wJzKSkyNUMdyaxVT1mW+82LOUlLTtDYpUn8fqKd2lffomV4hiqyY/SRAdvuSX+R79R8/qdv5gwPu3oo/p6p2s47GPgbSXOY7EJSCf02eku+Zi7fq3rk19XDzBerb/b8ZreAPp/i/Ye4/q3TXH030vxZrdP7xkInC05atXKvBsxvqyuaJurpb/mQjCs/o86cnHOF22tsH1KO+9FCff0sYRkzaoD/31tO2b4dp7oQ31LHnBZr99VidfvX9OvvGx/ySb1Ob/+uP+uHtJ7Urfosh3XWbd9SZ1w1T7SZtzT17Erdr4tjHtfzPaeb/Lbv20oZl88y1NvO9fdNqff/2E1r7z29KTUs19/a5cqgatDrGLyiWfHc7a6AuGToqQ+Agsr//+LF+/vx17d+TqPBK0ep6xmXqfu71KlM2zNy3aM6P+vHdp7Vz2yZz4HblGnXV+/K71Kb76Zry8Qj99OEL2h2/VTENW+qcm5/UzrjNmvXVGN355kyVD0//VPqiOT/om9cf0sCH31X1uo31yTM3K7RsOZUPr6QFM7/WhXe8oDbd+mjZn9M1cexw7YqPVdmwCmp9/OnqfcWdioiKNoR+8ewf9cO7T2rn9lgT/NRp1l7n3PS4qtdtpoPJ0nkNE1W3RuHWi7i4OD300EN5QpJ3796tX3/91ZDvM844QwsXLtS2bds0cOBAhYcHnyzlj0b6fwu69fBX6zRnbyMNa7NSJ3dsbD605FreIMAq+7j5+/Tqoiq6rfFSXXpqy7x5cCZPceQ76BCXqBfkKfmeNH+zhs+vrSfaLdHJx7QqUUDm12D/WblRt8yqq0ENV+qyUwpXHeWSFas1eHZjDWq9U5d1CezYo/zCrTi9p8eY3TqpRaQePpEMbvrRJom79uiH9RX14cvDDOm+8bkvNeH1B7VpxUINeW2K6jbr8J/M94p5P+vN+y42GeEufS/T3sQ4zZowVpFVauiWEd+ZDPaHT96geVPGq3Ov/qpZv4XmTnxfcZtWqWnHkwz5pm77tTvPVcLWDep21pUKLVNOf0z6WJCPG5/7QrUb/5udt3NgyXfb7mcZou9t1GVXjWlgMt8zP39NX426V62O66NmnU/W6gWztWDG1zrzugfV96p7tWPrBo24uZciKldX97OvVkpKsjjai8zOHaN/0vZNazT5g+e09Lef1Ovyu9Sl7yX6a8rnmjj2Mb00fYcqVEwnwhD8dx66UkPfnqPaTdvqlVv6av3SP1UhsrIatumqvlfdZ8Y5+s5zVKtRa3XueZG2bViuud9/qPYnna3LHnjdEPyXb+2ripWrqduZA3Vg3y5N/XiEIf23jpykrfvLqHe9fTqxSeEmnQQR999/v5o1a6Zq1f4ta8qJ/ixdulQxMTHmYz1//fWXId2zZs0yZS3XXnutateunZPHFol7EhJ36vbpUaqcul2vXBCd65NjisSg87mTEPB+H6Wqc7WDevyMikE/iMCR73ye4GL+ukJNvk2ZxYgRWr58uTmuqihlDnA2ZCm7du2apyJU0sg3GD744INav369/ve//+mYY47Opn733XfmYx5cU7du3RxhvX37dt13333q16+fzjnnnBw9w3vTqlWrxBnHvXv3zvWz/D3AH/n+dOYK/ba/mRaPG6bfvhmr/70x3ZSGvHJbXzXteLIGP/+l2Ojorfkefdd52rhsvm575XvFNGplSir+mPyZ3nv0avW/c4Tqt+ys5wedrO7nXqeLhrxgSj5iVy/WM9ecYH4H+f71u3f1xctDddUj76pTjwtMacqKeTM16o6z1PuKu9Rv0CP/GYIl36nJySoXkZ59tq1Kjbq64bkvTeb4uWtPVEyjFhr09HizsZNM+Kt3nG2I74OfLNTG5Qv05ch7zMbSRu26mezz9M9G6pvXH9ZtI39Uo7ZdTeb72zce1sOfLVKVmPr69o1HAiLfm1b9reue+Fitu/VR8qFDeu3u87RlzVLd/8HvioiqZspUvhx5r2aMe1VD35plVggY83k3P6mel95hNrrO+eYdEeBcMGSEft5WWY0rp+il0wt32Qnz8Ntvv+mTTz7RaaedlmP5hRhNnDhRTz31lCpVqqRnnnnGbLykTnXz5s1677331L17d/OnKNn1QAHZFLtNt/xcQ12i4nR/3+qB3uauyyYCl326T5Ujw/V8j6Sglzk68p3NyXGXZ4pAoSbfHFl4/vnni01ALIeGhhaNM9QSEhJ05plnmqzPV199laciWNLIN06cAIYla+pQf/jhB7OBy7Znn31WTz/9tDmhoV27djnCet26derRo4duueUWQ/Bz0/gQAxm+33//XZBwuykmN8/0vdcf+X78m7Wav7+hdv04TH98m06+q9dtYojo5Pef1cCH31HDtl2PkO9T+t+sB89tpgZtumjQU58eqbGOj12nF2441WzUJGv7+Yi7TOa8cbvjj3TjpcGnGaIL+f7wiRtM6UrvK+5WRFRVc83+vbs0+f3nxKklEHvfZsl3veadTDba28IqVFS7k/pp69plevqqrjqm9wC17NLzyCULZkzQP7O+0yPjlqhGg2amXIaAIG7jKsVtXKnFc37Q7oRtuvWVH9S4XbcAyfdHeuehgUdlvg8e2Kv73vvdkOh9exI17Jwmql6nsU48f9CRvlB+8/OXb2jgQ2+rYesuGjWknzkFpkWX08yHNRq2PU7VajcyJSy7kqSz68WrRb3ovBSFoDzr0KFD5qxvMt/169fP9jtImkDgW7VqpcsuS/+Qx7hx49SoUaMjwTNngHMEIV+/5Ezx4rY/xJLvrlFxui+PyDc6t2HDBmETmZewsPTSK9sSExPN589JQpQtm77vIbvt8OHDwh5WrVpVVaoEVkOc2Tvw4SRQfPua3X5ldP3ln+5TlCPfruY7rwQqH59TbMi32fCVlGRIAYbcm01J32CV9ZdHcBo4HgxFRtdjSPjjz1msXbtWU6ZM0YQJE0zW59xzz3XkO5fCbMn3kiVLDO6vvvqqbrzxxiPzkxH5xolwL/OUUdDGXHP+MFn1jMg3MsU1WZFoAi4CA+ad+a9Ro0a+ku/4xN36YUOkPnklvewE8g153rMjTi/e2MMQyEFPf6YXrj/FnHbS5fTLNfySdup8Wn9dMnTkvw582ya9OLinGrc/QZWr1dbUT0bovg/+UEyDf0+qeOPei7RvZ/ppJyNvP1Nr/vlVUdVq/2ejJsT+usc/ypB8Z1bz/fcv3+rVIWerYuXqKvf/tdneB930wtdKST4kjj3csm6pIiKrKrpOYxNErP3n12yR7znfvqMPhl9/FPkuXaaMhoyeYl5JDfc9p9dW+YhKJuvt284e/JiO7T1Aa/6eo5lfvKFVC2Zp787tCgkJ1bF9BujCIS9qT0p59Wu4V23rFo0TL7Zs2aKhQ4fqlFNOMbIcaMPWrlixQugDtePWTsbHx5vNl/fcc89Rj/r+++9NYE0ZSvXqxSdDHAzyjT3r2bOn/v77bz366KMaMmTIUViySvzSSy8ZO0Tgk5OGLezVq5dJRNx22205ecRR97DCQZnRu+++G5APzu4LHfmW3IbL7EpN4bi+WJBvDAakDCMOgW7QoIEGDRqkY4891nwwAjJEWUKTJk0M6jgIjr7ibxwMDuKnn34yu/wpQeC6K664wmRpIOGcAPDKK6/opptu0ujRo42TGD58+H+i+TfeeMM8lz6QgWBnv8t8507QLfkm271r1y6D6+zZs00WjeZLvrn+888/1xdffGEIAKsP119/vU499dQjARnL3swjhL5mzZrmU9rIB87GZr5Xr16tUaNGGSIRGRlp5rJ///4Zni1L5v2SSy4xMrVz507z3vzMfE+cu1Jz9zXV7x8O09z/LzuBfNOfv3/5Tq/ffb5aHNvD1D9fcPtzOuWim/XgeU3VoHUXXf/Up0dOEaFG/PnrT1bPy4aY2u9xLw7RrS9PNPfSUlNT9PTA4wwhhnx/9OSNWrNorv732lRVqZl+lB+nj2xevciQVbLvvi2QDZfrFv+hp67qakpKegz4lwQkbFlvNk02aH2sqUefP+0rXfnQWLU+ro/CKkRo2mej9M1rw7Ik38//tM0Qe/D57s1H9f3YxzMk32z2vL9fI7U/uZ+ufvT9I8PZmxhv6uhjGrfSwX17tCthm2o1bm3GD47Tx7+qf375ToNfmqjVkaeqUeUUvXJG4S87sQNcuXKlIXndunUz2dSsykMIeOfPn28SGJRxUW5iGzYRm3nnnXcqIuLoAAQ9pHTs7LPPVsuWLYNC0nJnhbJ/dzDIN4mA4447zvg5MtOsrlk7SA8p7eEPXxVt2zZ9w3R2GwkkEhHYQl9yH+izmGtKNCi9GzBggEmKYUezSmAE+nzvdY58O/KdE7kpDPcUefK9Z88eQ3r4MtsFF1xgCPHXX38tlrvYaY8xoVwBJwLBokGKTjzxRLPc+eabb2rs2LGGhJMt4A/kDpL3wQcfqE+fPoZAX3jhhWaDEEaFf5Nl8F1Kw/lgaFj+4z7OtXXkO3dibsk32bc77rjDzPHFF18sAh2WVr3ku02bNma5nD8Q6tatW5tyFAz/Rx99ZEqYmJu+fftq8eLFxsmw/I3sMG84Lsg3G8Ug28w1pzQgQ3x85K677tITTzzhl4TgcPbt2ydkAHnknflJvu8fv1oLDjbWoSn/lp1AvmkpKYf17sNX6/cf07PQF97xvDnn+417+2vFn9N10wsTDJklk/ztmEc1c/xrGvzC16pQMUrPXddd7U8+RwMffFtkg5f9MU2v3tFPTTqemF7zPfF9jXvhdl1yz2h1OzP9k8iLZn+vscMuVb/rH1GfgUNzRL4pJ3nu+pNUMSpat4yYaGrDIbiv3NrXZPEf+OAv8w7KU+4YPVmVq9fRzu1b9PaDl2vTyoXmniYdTtDUj1/ShNHDNPSdX83mzykfv6QvXr7bjLlVt95KiF0nat+3b1iZIfmm1vyNuy/Q6n/matiHfymqRh2lHD6kz56/Q39M/lT3vDNHqxfM0viX7tTg579Si2N7mprwedO+0HuPXKPBL05Qtba9dHqtOHVuUrSyu9jBkSNHKjY21pBwCDUrSXZlkOAFsr1161ZDBk8++WRTauKvzIDfkyi56KKL/iMTBKwkUNiciX4Gg6jlzhJl7+5gkm+wZl6wZ++///6REhN/5BsbRqkK80dSijIf79dGmT9OpWGlA0JvfZeXfGPbmB+ew5GR2OLMyoRIVt1+++1asGCBsa8ECI58Nw5IgCifc0cNBgRVkb+oyJNvNjZCkB5//HGT4aR9++23JksJCWeZDhIcHR1tCBSEDcJNFpvNeuzq5xqMPmSbI7AwMmyWI3s5ffr0I+QbEs8X23hWZg0DBrnniC1HvnOnI17y/eOPP+qaa64xRJq5Zd695BunQoabpXKWOyEAZL+ZX7LmZGJYwYBEU28KScCxsBEMx/X888/r1ltvNXLE0i1zTzDGNdddd515L9nAevUy/lgL5JtyI7J5+Um+tybs0qSNlfTZyKPLTiz6lE4Mv6S9+dqjJd/rl80zRDotLUXNOp9iNg2uXjjHlEpc8cAYkxX+4pWhmvHZKNVvfazJbC+ZO9kQr7rNOhryzQkjY+65yJSe8AyOIFz+53TVqN9ct4z41mTPfVsgmW/e/et37+njpwerWp3G5gjE9Uv+FMcaXvXoe6bMgw/ojH/xf6rVuI2iazXUhuXzzUd/tq1frnYn9tOAe0Zp84qFGnn7GeaUEo4MjKpRW89e010hpUPMM9lEWSqklCnP4UM89rQTb9kJ/ae+e8TNvVUmrLw5eSVh81qtW/qn2VR61vWPmM2sL9/S22S9W3Xro0MH9mnZH1NVrU4T3T5qstLCKun8JvtUv1rhPu0kI21dtmyZWUUkMEUfWA1ijtArbCZfxCQwzqxExW6eZhOmv8bv0Wt7HKFvhjx3liR/7w4m+Wa1DhL99ttvG/9iN4n7km/mbPDgweaEGbtqAWFn1Q8STYO8k3jCTrK6yAZYgiROvCHzjf0lKGLVgq8XM+fsweG+hg0b+gUVu4f9JQGGv0ReHPl25Dt/NbDwv63Ik29b600GnFIBCBblI5SRUH5ABhNDwqY8jBFkm4w3pQdTp07V3LlzzXInJA7SRsNYQObJmm7cuNGQMLLd1CeS0c6qOfKdd0cN+pJvHDPGPyoqytQSUkdqN1xi4NnsCEnwztNjjz2mhx9+2GTnrr76ajP3bOKFQND++ecfU+eIE7r00ktNRpxVDjLotrGKQuadAM1uIvMnBwVFvmctXKNfdjdS3JIZ2rxigY4744ojGyDpJ3oCcV635A+16trLHKFH27p+uWZ9+aZi1y4xWeZmx5yirqdffuRDNcnJh/Xrt+9o0ewfzMdmWh/f15STHNi7U8f0utiUqyTt261fvnpTqxbMVmpKsjl55IRzrlVkFf9ZXk5hmfX1WNVp1kGtu2V8Igynr1A/TXadYwUh/6ddNkQxDVuZACD58GHNnfie6Rt9an5sD3M6CX3Zm7hdfa++z5SizBw/WvGxa3VCv6tVv9UxWrvoN/0++VPt3RGnei06q/kxp5pyHD76w1GBv0/6xJy20qXvpUemGPw4unDapy8bch8eFa0Tzr5azTufajZl0mLXLNbPX7yubetXmNrzOk3bq8eAWxVeJUbfrZAaVErR6LOKTtlJRnYOnYSskZ0mEZGdLPXLL7+s8847L9MAFpsMCUffIJpFsQWbfH/44Ycm4CHwwZYxD17yDTEmCbBo0SJTPscHjii/xBeSwHj99dfNih8+j6+ZsipMIPXAAw8Yovziiy8a8o29ox4fu0nCCh9LPTgrINSee7PovvOELSQw4LSy4kK+Hx/9mUJj2mJQjU3Nqv0ze6Kiq9dSzXo+3+QoJZUO+e8BEnzUa8XCuerYO32jcmbNfBxM0rp/fjU2sYLPyVEZ3ctKaP2UVbp2YNbvyKoP7vc5R6DIk2+W3+69915jJFj+xFjXqlXLECpLvsnWcBIG9dgQJ2rBIWlkOskC3HzzzX7rDMkEYDjIBEC+ybKTIc+qOfIdPPIN6WKuyU5TIgKBJnAiUCLg4t/87T35hBIVNmniiJhHMtc49/Ll079ayEoHhBvnwnGD1FUyh/4ajozrMmoFRb7v/GSl/j7cVP2aS+WycSiQPwfiu9nY9xp/m5EDuSYrvfH3+6z65++93p/RV9//22DEvi+Qzdi+9/i7N6O+8nn5zbulXjFxOqlV0So7ycmcZXYPpJ2AmUA3s0aZA6V9J5xwggmMc9OYF/wBK52c5EEGl0bQwIku6DunU1l7kJt32XuDTb5ZBfz4448NKabEg9UE/Jmt+WbvEgkINmBClmkklbie+8AAO8beGPyazWLbVWMSD5B0ElXgx6qxJdqsHN9www2mtpwV3sxsYXEi34yTEh1OXsvIHvhigYxl9whcEkyUC2XVmE8a85JZEOTvOdntU1Z9cb/PPgJFnny/8MILJmq/++67TWkAmyHJiJJdseQbWLp06WLKEKg3ZMc9hoOfffbZZ4aQky31GnmMPwqAUYKoOfKdtXAF4yM7vplvk/FMTjb1jiynkrmBePMHJ0K2jBNHWD61jfmGlEOocQbUd3MqTcWK6V+IpP6bM42RIeSDulXIOLWuthHY4dAoRcrs63wFRb7Xb03UpE2VhTkOyfpgn6wn012RZwiQIDucKl3QZL9iqvx7TGaevaCIPYjsK3twsiIM6ClEkXbllVfm6KhZAm6y7dQos2KG7lKCgR2BvPCHUjLqk6k1Z4NgXhyLlx/km75jB/F3kyZNMgTZkm9WD0hKQdJJNtlG8oDSOsZ8+eWXG1wosbOBByUjlOlhR/GhlFpCIKn3tw1yyDsh4fjcjFpxy3wXMTVz3S3kCBR58k1NGxkNyFTz5s1NjRqGg5peL/mGpLMDn5NMOL8UgwP5grBBujG6kC0MDcQbo8az2HxpN1y6zHfm0pxf5Jte4FSZN44wYx4h32RzINFkZZ577jnjZFkZwYHgUP/8809T703dN9lxiDtZHRwWy63cwyk5OB0yZHPmzDnylT8yQfye8hP2EGTmcAqi5nvVxm0at66GwstI5csUcqtTwrp3OEX6fqXUMjpFz/cp+mUnuZ0+CCHEG5KXVYNgooeU/FEGEehXN7mPemNIIvrPCllmKxwQRbLjZDaxBbYmOqv+ZfT7/CDfvJtSSva5YJPYZM7H6EgsYd+wa76rgPhBbCCbyMn2s0pMtttuoKRsk3lhwyUlmzyTEjwv+bZjpkSvMGa+Wa3m1J3GjRsfFXjQb5IoJNrYjO97IgxJHeafkprMSqls2aJ37pEtEn+sjOdWdkgqkShi1SGn3zZhfvFVBJQZndeOnDBm5IcVKf7PShMJJvgUzd+Htqjlh1uxHyqnp+rkVK+K031FgnzbjZG+wFM6QpkJBJxsJcuHfNwB5du0aZM5FQNjg1JAplA4CBokCgNEQ5Aw6mxegTQhUGQRIGpjxowxWXFHvgMT+fwk3/SIbDabJdmYBfkm+IJ4YxhYqeD/OHqCJmokmV+cC8YGY4l8UOfI/GLsqB2nlIX5Jxjj2DPKUDBk3E9Axnm1mRnEgsp8z1y4QcP+qqeT60v1ogKbL3dV8BEg652aJoWGSDGhCTqrffqHiEpyw+GzD4NzwAMlF+gtX91kk3XHjh2zhI99P2R/CbADfQeBOMQK/0GJoveoxCxf6HNBfpFvXku5if3CL8kISBQ11vguNomzEdb6Oo7QpfabBBM2EpKKfbRBDfugsJPMD+QaIg6JZfXXBi+sFFKuctVVV2W5+bwgyk6oVyfrzykrBG3e4xjBh4CD1Rfm2NsI1liRYaz2WGJ/8w5+/k7s4TAHVsoJgLwrr9mVHUqDKJVlLjJbZc3suegK5Uj4soz0heCK02gmT55seBN735AXdIygigCE/W6U2eAb8ZdwLDgUe65IZoKXazlDoFCTb4wh5JmNIf4akTuGhUwm0TvCwiYUNohwfCBZARQB40GDoHNGKkcheRWSaBeizTMgY9RDsTRH6QGGGyJu6+kC+eIbR86h2AQGnGubl62kfeESR00myiq7F0u7QYjyIDZUUstNBM8yM0aDeeBUAJZGMTR2xz/zSY0kARmBGU6IzUPUSGJ4CMgwfMgVQRwGkCw7Kyr0I7NGxo3gjvu4P9B64uzIiL8vXO7bv1/TF8UppHyUZm2LUkqa1DBKWrdLOpQsNY+WNu6W9hwkAytt3SvtSJKaVZF2HUz/f5MqUlKytHGX1LCyRPXK6kSpXqX0bPqyeKlORSkyTFoeL3FwR9UK0soEqWKYFFNRWrMjnWg2iJLW7pRSUqUmVaUNO6X9h6WW1dLrn3lns6rSjv1S3H6paRVp32EpdrfUqEr6fdzPc8qUllYkpPcjooy0NF6KiZAql0//eVQ5qUaEtCpBKldGqhspraVkv5TU6P8xOJgstfBgwL/j9kkJB9Lfvfv/MWhcReLaIxiUklbvOBqD2hWlSmCQIEVXSP+zaocUXlaq5cGA/i7YKkWUlYZ0SFCdGlWCIg/ZkZ3Cci21yDhziFCgjU31nLyB7Yb8ZKRbkElWPsnaBUq8vX2g9AKfQGCf1dnmGfU9P8k3uGDfKDsh6wr5ZjWQ8XP6DJsrsYOsAkDsOAqVfTCcSGL3zuDvIGLYOBIWEFiy3/gvrmNvFFlUSk5IdnGaEwQxs69gFlTZCb6aEkLmDi4AB7CZbEoHsfnMLSe4YK+x1QQUlCdyJCOZ58xWN0nWkIjBvoMJjTnA5xC0wEEg6HZDf6Dyba8jqQi2zFdOT/yhXIv5g1jTH38NH8cccbIbm3aRIUg7fyMD6Bc+EWw4xheOhLzgH3k++6rYyOtazhAo1OQ70CGhQAg/ymbreCFtlI2waRIhIlpjiYRlNLLcvvWGEH3IGkQOgc/LzTeBjiOQ60oa+Q4EE99rmEvkgSVGDKC/Ty3zO65hrjOq8UR+cMLcn5ssWE7GkNk9/si3vX5LXLye/DNaackHNLDFLn26tqbi9iZrSNs4fb25lpbESUPbx+rn+GqatbGM/td2s5buraJv15TXrS1jlZAaqfeXRujG5lsUEhauUQsidVXTraoRVV5P/F5JlzXeribRpfXcX1XUs1aCusSkadSiaLWouFN9GhzSm8uqK6r0Xl3cdJ8+XFND+w4c0k1tEvT5hhhDUO/rEKsft9bQn7GldVfbWP21q6qmrAvTba03a+Ohyhq/ooIGt9iipNIRevPvirqu+VZFRpTXs39W0pVN4tSgalk9+UeU+VR7uxqlNGJhVR1bJVEn1U3Wa0urqU7YHp3beL/eW1VDpZKTdFWLRI1fH6PNu1N0Z7tt+mZzLS2Kk+5uH6tZ8dH6ZWNZDWkTqxX7K2vCqvK6pVWsEtMi9d6SCN3QfItCy4XrlfmRurrpNsVUDtPw36J0SaPtal6ttJ6bV0Wn1Nyh42qlGgyaR+xS34YH9dby6ooI2adLm+3V1xtrqOz+Tbqnd3WVC8vZJ7/zWn4Kw/NIjEByMqsZ9tdP7DqEguw0JMWX/KGzkCgIR04/j44/gZhAUsn05aQFi3xT/kFSh7JJb4NwQwhp/JtVXogUJNQeDQlxBheOCYSMU1MPkR43bpwhpBAxns1Z7CQ8IOIQUwgXpT/8DoKOfWUzLMf5ZtaYKzLfzHV+nnYC+SYjSzKGlQxWQSxJ9iXfnG9OYoXVTTgCZ50HSr7JlJO4sc3W4JPcgYiDZKaF3QAAIABJREFUKQERBJVghdUb+3VmMs1cB56strPCYLPclnxTU08gyaos3IVVHK8vgxTbb5IQZMFtOM0NvmPJN3vaWOUgoCQrz3sYI42kJnOEjNNPL/mmZIV5ZvXYPosNuqx2cDoO5JykJr+ngR19YZ5ZRUHOvKsHNjghqICjUZ5Df0tyKxbkO7MJRIAwNigUQoTRogawqDZHvovqzOVdvzMj3ziArXHxJjtRp1ZNbd4Sp8PJyWpYr7a2bNuu/QeS1Kh+HW1PSNSu3XvVsF4t7d6zTwmJu1Svdg0dPHRYEPi6MZzKUUobYreqdo1qCgsrq9XrNyumehVFhIdrzYbNqlKpoipHVdK6jbEKr1BO1aOrasPmrQotHaLaMTUEAaE/9evWUuzWOB1IOqjGDepq2/YE7dm7z/Rp5+492pG4W/Xr1DS/3xa/w7w7NTVNm7bGqXaNaBMor90Yq5hqVVWhQnnz7ujKlRRVKVJrN2xWZES4oqtW1vpNW1S2TKhq1ayujbFbzXFg9erUMhgcPHTIjBts9u7bb/oRv2Ondu7aYzDYs3e/tu9IVP3aNXXo8GHFbkvHoFSpEK3fvEW1qkerfPlyWrVuk2pWq6KKEekYVI6MUJXKUQaDCuXDVKNatMGgNOeI16qpHTt3mf7lJAObdxJTOJ/E6iDkMCdL6xAXbDmlEXZlk1FCGqjpZZUzNw2SBlGgtC0nLRjkG1/GXhcImCU9XuJHzTpkCjJH8gjdg/hyWhcEjGwuhwx4gxJIE1lProOc8VVnSjMgjvaYR+6FWHENK3+UVPi+PyOMCJJIaAVySlhOcPb3hUvINyubBAhkuFldofyEVQFf8k2wxvjBjQw/NfI5Jd/YXMi4Jd+szFK+AcmEbIMnc8RKBLIPYWYuOW0LYs1qPcQV8s0qPCSZfkGmKf1g1YIxkcUnGGLVn1p97uFIZOacMfBOexIOcwrxhfASSLH5lqCMvrDKy+8INNEbL/mm9pv32hUqghP6y2oV2PI8SndYPWBfFSfGUeLCNSSsSGpRqkIJE0lNfk/5MEEfmHPsLx+s4+clteUp+Z69NE53zq6uh1ou0RkntCoUmGKwqGVCeFAMIvqsdtkXio5n0InZC1Zo6Lxm+j/2zgO6qqL74judFJLQQui9Ix0EAREEKypgwYYV9RMbYkNF7H4CYkU/Cyqo2FGxgIKoIIKASO+EloSShCSQ3v/rN/k/eIQX8vLyAi/JnbVYQHLv3Lln5s7s2bPPOY902K1Lz2zqUU3dFrVbd/7ZVNe0StTovjU9qm2VpTEw9oM/zNbgJvmaeEFhnHKrWBaoiBaAOSTron00jtK8B0AKHwyOv5FYAEpwMgQg4iRYlgJwBQDhaO2sk6f988oDfJflfSrrvScD35yQsGngJAQQztpfFHzb2wXdPBIVZ8E3INTmkMi8DIhFJgtwZWyzeePfnL4iRwGEg0fYvAB8uRbwDTtN6E3ALO2EXUZ7jf8Ssh/GIrJKpCzff/+9AeqAWlhm/g+QhlkH5yDHQpoF+Ebzz/ORYXINvlA8B3vQHk4DYN5t+U7swTcnLHxPOF4CzJHg8m1xUsVJMeAae5IPBd8NNgU8B5kKwBoZE4w9mxlAP4QnG21OU9iMIYlB6lleJyIVYby7FXzvjjmgWxdG6sxahzVxcMBJU9CeSuOwk6ewkywPDe6pehc+8Bfm7dOCQ031/rnxatukzql6tFPPOZSUrPt/D5d/XoZeuUiqHlwYR9sq7rPAD0u36rlNbXR/yy26+pzio66474lWTZYFyscCLM6wgACC0iTqsW8NCzmyAkAM4AOHaUCFO8IFwlaihz1ZRI/iLMNJzz2LItSl+kE9cdGJWV7Lx6JVr9aRs9IUWTNYkwdlHe1zG/MNcIT5RR4D44xUAhbcXvNdFvDNmLMReQBkWGjkPmjBcXJEMgL4Jc46baIArvEJAizbTmxgzLmO+2GHYYPZANjaz32ceHBqwbcCEEcPDtNNUAAAtI1c5MQH4A/4Jk47wN6WAZXrANF8a7ZIKCWBb+QobCLsNd8w2TbwjbwHHzk2wMh5bd8dUiYANvp4cBftIngBTpr0CXXA1rMhqciYrCxfnFvBN5qxaQtj9XVMU/UP362zm/kqLMiKe1aWDrLdm5aVq6V78rUgoZHRtI7tW/rA+u5oR0l1fP7XHk3b0kTdamfpwkbxCscLzeMLecI8Ozg2MoyNe5P11YGWquOXptcuyFedmlZYE48fWlYDT2oBjrWJLER4s7IUoh3BdKJtJSa4OwqxsHGwt2mpS1Mn0qaxC4KUk7JP715Vyy2bgdI8vypceyA+USO/r66BYTv05OVtj4I4e/ANCEaiQXAG2FeYbU5FbA6XZQHfMMi2qCb4m5FlFM21zSnfBr5xVGRMArJhtWGDYYftC1ITNNiMYxhiGGEYaXzWKBCIaLMBz9TH2ATEwx4j+2ATSp0w4jbwTRQ3+1CTPJ9oNzwDx1JnmO+SwDcbhVatWpmNABp7W0F6wreIlAapCptiIuQgOUH+hG4cZr84Z9CqMH7dCr4xGNrJdxfu1tzD7U3UAKIWeHLJSY1Xyq6VCms7SD5+1Ty2qSROCfCRzmuQpNHdvVTbQ4EXH9dHf8ZodnSkUvKDTZg1Ty75OZlKWPGZws64WAGhnp190N9HalU9VeN7JKll00aebFarbZYFnLIADBxOb64AXPsHoI1Fn41UhONwdxQc5NgUOAor50z90xfu0Yw9TTSs9lbd0AcAXhGICGfe7PReg3QjOTVLryxK1T/pzfViz93q3/mYBLMo+AZ0Io0gggtSEUCpO8B3UYfLolaxgW8yuiIBoR2AcFhrwK894ws7zc/YQCLNQF/PdTZ/CJxlAaw4AdN2nDhxmEUGAusMiw7wBqDbwDfMM+DbFmoQcpSNLjp8mHR3gm9kKmwgbIWTAJ7HqRFtAxfA9sPo25LiwfST3MrmW3B6R9Wpf7rbwTevwMexd/8hRUUfVGZ29ql/q1I8EWyYeGCvqgWHq1pQiHGU8sQS4O+nJvXqqEUjnMA8m6XFfgfiDmnjrv3Ggc/TS/y+vfLx8VX1WnXl5+u5SVDq1gpTp1aN5edXivzxnm58q31V2gIs0DhmoW21sXylNQh1oJEFeCNlAVy5Y44EoCAj4LjclYJT8ZS/CrQgOsSEpqwd7Eotp/ae/Jxsefn4ysvbM9dBrAGhsy+lMGvsqAbbddvg5sfJloqCb+5B601UE/THhKM9HeCbdvBcNokAc1uCGlhtHFLJwIqECkCN8yJOojZmGAkK7D0hHxmTyDV4TxhlCmAdZt9edgLLzfUwzBQAPOAcoIwspbTgm/CUJKGzl52gHUd2giwFiYntG8YZGhkKjqWAfWKn853bQouSN4P2we7D5lfFUi7guyIakl0kO1RYDjRhVql6FsALHOevkyVYqHpWsd7YskD5WuDjjz82TB4MXmkLQICQbETfIH8DYfJIomULOVva+uyvJ1wcbJ4r7bLVg5/O/JXbtT6nheJSPfwYUNK2v75TQK0matK25ERGZbFtWe9tHO6l3qGx6n1G8xM2Wo7AN88DzOIXAAN9usA3chLWGKQXOEaikQaU4gyJ8yQOi4w5vgkkLSQLgkXmNAd9NtIUNpjcTwZMwC9yE6KO4KMAkGUdA7xff/315uSGa5DD4F+B0yZ/CDnoLPjmBAjWHfCPUyryEnuHS6KW4HiJDAdmno0A0hnC86Kzp82w8jYHUiQpSGbYAERFRZ00UVNZx4kn32+Bb7veYZDZwv54cqdZbSsfCzApECMXr293MGfl00qrVssClcsCAGabo1lp3gzGEGBBIhW+XUAJf2A2ARtlKbDpgCEAizucN8vSllN5L3aE8a/IMZjxIwDQIuGwTwKDNImY5QBbwGzR7IywtGjC0TmfLJQi4JUwf8g7hg8fXmz3sBlEdgGph9yDgiqAUJjE+0arTUEvTXv5GSFJGc/o1AnbRxhEClGBCJmMYyZ1IKNBQsO/cfwE2BISEkaZ7N1ITYg4ApuOHXh323NwAKUUzXDJCQ+AmEgsAH8cM5GIsMEFVMNm27I8E8GF6Cx8f4SrxBGU92SzSSEiCzIfmzyGTcS0adNMeykw5ABw3rmqFgt8O+h5dsiEl3I1BFZVHUyV5b3ZuZMJFUcRq1gWsCxQ/haAreQYGsDhTAGwE1UCiQmxgwnbhq4WxzNACQxnWQoMJWCFJDRVrQCg/v77bwPArfj05dP7nLSjgYbkgcV2lNQPwIzTItegmy7aF0QLQUpCXHfALNeTVIg47vYnP1wH0Mcx0lVpF6cFbGphvIurg1jkMNk8n9Nj+whGgG407UhQ0LGzOSbuelUuFvh20Pt8GDAx9tmrqvIgqWrvzkQDA86u3ZYNrKrZwHpfywKn0gJoP3HKgnUrqdgS7Nh04gBx9N42Rg8gDhBBG+tKYf7nuBwQ70qMb1ee6Wn3QEBRnOkPT2u71R7LAhXBAhb4PkkvkaGKo6XSpkCuCB1vtbFkC8Ciffjhh4aRc4eGtOQnWldYFqiaFkDPyrE0DmT2KbTtrQF7Rtxi2D2O1G3XcRzPMbvNgQ3pCbICmFtb2DdnrcrGG70s+lb+VNXC5gXpDTZ2NQZ7VbWd9d6WBZyxgAW+T2IlHB3QXnGEUlXD4TgziCrzNegfYeRwOLGKZQHLAuVnAaIjkEiEyAlFC6CYjTBH7ziS2Y7g+TaRrMCCE7rMVmDDYa6pz1kHeuQWhHdDJ4uEhdjNVbmQehwdL2nNcZ6zimUBywLus4AFvp20JYHticXprCbRyWqtyyqABWDccDbBCceWlawCNNtqomWBCmWBjRs3asWKFQbs2RdYcdLIA8oJp2YPinEI4/c4jxUtMOQ4dQHKe/TocdKMy7t37xZyFhzoqMtiewutifYd9huHP6tUHQusX79Oc+Z+q4zMjOJf2i54j7ePt4acc77O7j+g6hipjG9qgW8nDcgkhMMAXrxWqXoWIAoACQII72RFQql6/W+9cflbAHabCAlEe8Bpi0JcZkIJ4kDp6PSJmMmA9eK02URiIGTgTz/9ZAA1J5hEagDAo+0m/jNRU3AAIyIFMYut7/v4vibaBU7o1ulf+X8DnvKEmR/PVEbt/apdr/A7LKkcSUqRosN0yw2jS7rU+v3/W8AC36UYCshQyMjm5+dnIqFYk3QpjFdJLiUcJQwdjkgWO1ZJOtV6DY+xAI5+MNXEKyYyAhpvci+0a9fuhDYCzEnsgaNlSXMx/huw27t27TKAHk0zAL9Zs2bmD+C9pDo8xkinuCFsUtgUkUrckp+cYuOfpsd9OPN9+TRPVWTjOk61IDEuSTk7QjTqmmNZLp26sQpfZIHvUnY+R5zoAgmGX5Xiv5bSTJX2cpyQyNYF+CY8VFXXhVbajrZe7LRYgHBlOFASH5lwd8QXLk6zjR6ZbH2EWrNK+VqAkz82RZxOOAqLV75Pt2o/1RawwHf5W9wC3y7amEUCfeJ5551XrHe+i1Vbt1UACwDCSdaAH4AVjrACdJjVxAphARhpmGzkH/fdd5+JK+yo8P298MILJgOgRYKcmq7lxICQjlUx9vmpsbDnPMUC3+XfFxb4dtHGOOGROYrwVjAzVjICFw1ZgW+DmUOCVFW0kBw/x+yLUV5ursJCw41+dufunfL381fDBg21N3qPyWDWpHFTxe6LVVZWppo3a2ESQSQfSVabVm2UcChBhw4lqGWLViKawsG4A2rapJkJaxa7L0YNGzQy39LuPbsUWbeeAV87orardu06qlWzlrZt36rwsHBFRNRV1M4dCgwMUv169bV7z275+HirUcPGiomJVnZujpo3ba79B/YrNS1FrVq0Vnx8nBKTEtW6VRuTCTE+Ic60j/fatz9WjRs1MaOR96hfr4Fh+nbuilJEnbomZB3Ppg20ZXvUNoUEV1e9yHqFNvD1U8OGjcy9+fkFatqk0AaZmRlq0byl4uIOKvlwsnn2ocRDSkiINzbgJO3Awf3GBgDPmNjoYm1Qq1Zt1a5V27QD+58O52/Cr5KwgygjyDRIuMHm09XkHfafP3V++eWXWr9+vYmxT8SR4gpZCMnoV9ZkOhV4+jnlTUd2yZpHWnKrVG4LWOC7/PvXAt9ltDEL5qxZszRkyBDVr1+/jLVZt1dECxBxgSx7hKSsrAVwHBWzTX8e+Ux5ylVYZiO1CO6itZm/qlpedbUJPlOb0v9Uvle+OgYO0La0lcrwSVbnakO0M3WtkgKi1d1vqKLTtiq+2jadofN1KGu/9gWsU5u8AcrKy9Bu/xVqlnOm/LwDtM1nsRpmdVZ4QIQ2aIEiMtuqYXArrcr9QTUzm6pZyBlak/WLgnNrqVVwD23I+EM+BX5qF9RXW9KWKcc7Q2cEDtKOtH+V4ndAXf0v0p60TTpULUpdvC/WgfRdOlBtk9rlD1JqbrKi/f9Vi9yzTPdF+S5Vo6xuCvEL12bv3xSZ2UGRQU20Jn+uame0VOOQdlqdPVeh2fXUIqSr1mUulH9ekNoG99GmtCXK98pVx6Bz/t8GSepc7TztSl2vpIDd6uZ3iWLStimu2ladofOUmHVQsQFr1TrvbOXkZ2mX33I1ze6lAJ9AbfVZpAZZnVQzIFLrNV91MlqrUUgbrcr5URG5LdS59tnKzE9TiwZtFVgtsNyGHnPc5s2bNXv2bON0zoaTCBiAMQAzf0NCcArEd+CKFItNCKmtiapBautXX33VZK8sTuJAWmuYcUuDXG7dXmzFZF2sXbt2qWOon/qWWk901QIW+HbVcs7fZ4Fv521V7JWkiSWFKzpwq1Q9C8CiLliwQJdffrkBHpXNcWvd5tXKDjuktLxUxWXslZe85ecToEDfYKVmJ8vby0dBftWVln1EUoGC/cOUkZOqvIJchfiHKzM3Tdl5WQoNqKms3AwDtPl5bn6O+V2wX6gKlK/0nFQF+YWY+tNyjqiab7B8vf3MMwCjAb6BOpKVKH+fAPO71Owk+Xj5KdAvRGnZhyUvL1NXek6K8gvyzDMyclPNc6r711BWbrqy8jLNvwG6mbnpCvELU15BnrmOd6Bwf6BviHy8fJSac1jVfIPMhiAlO0kBPtUU4BuklKwk+fr4O2GDHIX413C7DbCFV4GX9qftVKfqA9Wr6aByGXeklMbZjjGOk7mjqCKAb5wZV69ebUIBotO2j7ld0oxw4MABE9GE+ZO43JQ5c+YYgNe3b98TbidCycyZM01s78r2rZVkK0/4PRuwzz//3GyOLPt7Qo+4vw0W+Ha/TYvWaIFvN9oYDTisUJcuXaxJyY12rShVkZAHVoijcFfYP098TxKPLNg9S/szd6pRaBt5eVXtxCOe1Ef5Bfk6knVIrfx7qWuzPm5vGpFBnn/+eRMjG0a7pILkaM2aNQKwP/XUU04xo4D2N99804QXbNu27dFHEKOb7MJjx4494bFvvfWWOWls1apVSU2yfl9OFrDJjorLRlpOj7WqPUUWOFXgG8lfaQrramUZcxb4Lk3Pl3AtMWU/++wzo1UsDfPjxiZYVZ1GC3A8T6g0Nl+NGzc+jS1x76PXbf1Xe/3WyN/nWAZB9z7Bqs1VC+Tn5ykgPUzdGp1tdODuKrDLjzzyiAn5V9oU7cSEBjwTgxsyorjCZpXIQWPGjDka19t2LUCezJU33HDDCdr2Rx991GwKKssG1119dqrrweGcjZmjMJCnui3W89xrgVMBvpEyjn92nMLqOHaqdvRGAV5BeuTuJ9z7sqeptgoHvjMy0hUbH62s7KzTZLKSH5uUmKR1q9drwLlnl3zxab7C28tLtcIjFFGr7mluiXOPN05pB/coLSNVkpdzN53iq3Kys7V86Ur16tNT/gH+p/jppXucl5cUXr2G6taq7zBuOQzX75t+VE5ospF9WMWzLJCec0QH0/aoT/UR6tS8p1sax6L4+OOPG2a5Xr16LtX577//mvjZo0aNcnj/jz/+KOR6MNvFMVmrVq3S9u3bTfIbW8HJGdnDiBEjXGqXdZP7LADZRPSTq666yjrpdZ9ZPaIml8B3VIhGXe18nG+SN7319WR1PqeN0++8Zcle3XvdeKev9+QLKxT4XrjqR+31X62s/HRPtqkK8gu0/d+9CgwOUKN2kR7dVhUUGClBrbymOqfJcNWu5VxQ/dPxUut3rdLa9IVKzUksfDzI0QMLrF30lgNKiD6sbucdO0r3wKaa6CToNusENFB7vwFq1+KM45pJZI6voqeoRkBdbVq0V4cTU3TmuV1Vq26N467bvTVa29btVK9BXRVeK9SlV81Iy9Din5arSeuGatvFNefV6Kh9Wr98S7HPb9OlhVq0L4xqUhlKTl620uKzdXazoYqMcI/D919//aVvvvnGZPN1VdMLgEe3jV7clq3SZu93331XyJkIWXeyRFVEw+H+J5980tzKWIX1fvbZZ0/KqFeGfq0o70CfILfs1q2b1ScVpdOcaOf7H06XX4s0RTZxDg8kxiUrd2eIrh95gxO1F15iwPfsKeo8oLXT92xbFqO7r37Y6es9+cIKA77/WD1PW73+VIOQlgpNaaRqfp7PwtmAjScPgLz8PMUm7dLhmrsVlFlLF7e5QaGhYR7X5M1RG/RnymcKq1ZLNQ63Unjw8eDP4xr8/2DBVfByqt6HMZqUGaeE4O0mRN6g2teqYeQxcEpSjbV7/ta+/G0aN+IZ7diwR/0v6qWHXxkjP3/fo8387sOf9dHLs/XfT8arTecWLjU/ft8hPXLtCxp8eX9de88wl+qY99nveu2x94u996aHrtLVYy51qe6iN33x1hzJy1vDb7lA/gHFyyvc8rBiKkH37ZMcrLPbXeS2eNcPPfSQiV5SFDSX9j3IUImDJtIRCqdWb7zxhqkbOYszshFkfG3atDHgDinMhx9+qIcfrhyL78nsmXQ4Uav2LlKy937jAOzJZenP/yoiorZadvNsqZ23l7dqBNZR3fyW6tG2nyeb9LS3zQLf5d8FFQJ8w6J8umWyAV4D616jMA8Eh+XfVeX3BKIVLFwxV7uDlqtd7kD16zao/B7mQs0AxB+3fajEnFgNrn2zGkSW7PzlwmOq7C3Yd/PudVqeOkeROW10YbeRR23Bt7d4w89Krx6nccOf044Nu+Xt460Jb92rs87rcZQZBXzPnPq1Xpz16OkH34+/r3ufu0Vd+nY4oU9Da4QoJDTYLX398NXPycvHW0+/94CqBQW4pc7SVoLs5FD6PvUOHaYOTbuV9vYTricm+8SJEzV06FCXWW9bpWRFXLp0qaZNm6aEhAS9/vrrGj58uLp27ep0O9GOf/311yas4Ntvv62BAwcaMF6Zy/64WC2O/1opeQmqFVhPgT7uGa/lZTM27awhvr4+5fUIt9Sbr3wlZyWY6Ekdwnurb5NL3FJvZazEAt/l36sVAnzvi4vRD/veUtPMXjq/t2uMWPmbsmI/YW/MHi06/Kki8lvq/DOu9KiXgX2dteVFNQxpqXMaXekUY+ZRL1ABGoMM4Mv1bygtMUt3DHnsaIuRncyOeVmhfrX0xFVvKDM9SymHUxVeM8wA7ZoRhU5+RcE3gP5AdJyW/7ZGB6PjVbNuuHoO6GwkJbbTgOzMbK1Ztkl7d8QqvFaY6jWO0NQH3zmO+eZ5KxetVfSOWAVXD1LHXm3UvG0TeXk7lhzBfL8x4QM9+e44I485WWEjsfGfrUpPzVDTto3UuXd7BYUUnqjR/n17DuqfResEIx9cPVCtOzVXl74dTTKfJT+v1IeTvzDtuPKOoep7fk9tWLFF3t5eRnpjq2P9ii1KTjissy/urazMbP3xwzJ16N5ae7bHau/2GF120/nmmQdi4rVmyQYdOpikek3qqnOf9kelPYW2jNfS+f/o0IEk1alfS137djC2zMnPVmpCus5qeLEa129a5pGGzvqLL74wIQPLWgBkJM0BzCM1uf3229W6tfNHzDwfthzHzdtuu82AdyQnlblgs5/WzVK8z061UX91atbTJLGyStktwHeUkpqixbvmKCFgp/oEXKlObZzfCJa9BRWnBgt8l39fVQjwvTt2p36On67W2f01qNeF5W+VKviEfQf2aVHiLIXmNNDFna/1KAuwAH+05Xm1Cuusfg0vKzMj51Ev50GNeeunZ5Xvk6+7LyjU2FJgvv/Z84fiC/bqgRHPGaDY74KeevvZTwzovHHcFfLx9TkBfANqX374PaUdSVe9JhE6GJug3OxcjX1xtPoM6a6c7Fz97+mPtPCbJQaYFxTI/B5gf/WYy4zs5HDiEb0yfrpW/7lBDVvU05GkVGWmZ+q2x6/V4OH9DQNftDgLvn/5cpE+mPyFYawDg6spLjZBnXu3093P3mxAb/SOfXpuzGs6kpyqhs3rGa07m4kbH7jSyEyeueNV/btkvRmLaMgfevlOvXD3G0aK8/LXhfYDSE0Z97bWLN2oz1a8qeRDhzWy+xi169ZSOzftNc95efaTio7ar9cena60lHTVjKih+H0JqlO/tsZNvk0tOzQVOvaJt75kNj71m0bqYEy88nLz9MirY9S5TzvpUJAGdhrqFpD2559/6rfffnNb1lYiYhBC8D//+Y/Lzpto0HHQJM54ZXe0TEiM14K4j+SdHKLLe9xqZU4uh/kxMfmQvt4zVXVS2mt4v+vL4QkVv0oLfJd/H1Yq8E2MZY4pW7Ro4VRc2pOZFy/7uLg4h0ke3NEtMTExJjEPYemKy+LmjufY6gAI4MBUXEa4qgi+ydpHH8PGFY3qQOpq0ly3b9/epM92pWBzmERSb3focKIEorR1kugEnWxoaGi5bEAcgW82Pks3/qYjwbG6f/gzBnw/Pf0BPTfmdW1Zs0PPffiw2ndvdRz4Bqw+e+dr2r/noB6bdo8BrzC63JOVkaU3f3pea5dt0n/vfVMXXTNQl4++SHl5+Zo59Uv98f3fBuCiy/78rTn6bNoc3fPczeo9uJvSUzP1yiPvaceGXXpn/iTVjqzpEHy/+uh0dTqznWFqg6jEAAAgAElEQVSI7UuLDk3Ms2C0xw5/Uh16tNZtj19n3mnJvJWa/sIsXTXmUl179zDNmPqVfvx4gZ56b5xadGhqNhGA8dycPL36zdPCOXTiLS8Z2cn4V8covE64HrjiaafAN8/7z5Oj1LFHG1WvEaInbp6s7MwcszGJbBRh3m/qQ+8apn3iO2P16RvfGTv89+PxatmxqZLiD+uxG15U134dNfrJK5WSe0i9Qy9Tm0bHO8uWdnxxvbvB94wZM0zmV6KnVK9emMSotIVvkeyZP/30k0JCnA9LVtrneML1O/dE6a/UL1Qvt70Gd7ZOecujTzhJ/WzrFEUGN9WgRldZJ6kOjGyB7/IYecfXWWnAd0ZGhgl5tHDhQl177bWaPn16qaxHivCoqCiTnQ2wdM8995gj0/3797vl4/znn3+0ePFiwwBRP+mTp06dqt9///2UpCVn4ZowYYJ5nqO4vVURfN94440mkQf6VkAC/WIrjCMyVn700UcmaY4rhVBcF154oZo3b24cxVwpHJUuWrTIxDzeu3evAd2AGY7yO3Xq5FYQ7gh8JyYl6puYVxTiW1NPXPW6AaqAwJ2b92rCTZPVsmMzPTbtbv06+8+jmm/CK95z6QSNHHOpRo293Lw27/HzF3/o1fHT9dp3T+v7mQsMAIclrtuwtrkGMP/4jZN0+eiLdcmowXps1Ivy8vbWhP/de/QbXPnHWuNQCeA959LCdPD2BeYb8F2/SV0Fhx3rT64B7P5n4ih9M32u3nlulp754MGjkU9glZ++/WWFhAVr0qePaf+eOMN2N2nVQGmpGcKbf9oTHyo7K0fvzp8sXz8f2Wu+/QL8DKB3hvk+f+Q5GvvCrYa5X7tsoybeOlVX/ecSnX/VgEJb5RfozSdnauvaKL0+5xnN/3KRPnntGw275QINuqyvkefQNu6vUS9EKcmpOityqJo1dC1CjL39mKf4Jvr37+/KcD3uHpvs5I477tCSJUt01113mY1jaQtEBUl4/ve//5lvqTKXHbu2a2n6l2qYf4YGneHavFOZ7eOOdwN8f75tquoGNtTARiNPGnHHHc+riHVY4Lv8e63SgG/iyg4ePFgAHjzsWUTq1nU+djWpcr///nvjIMR98+bNE0kgHnzwQbcAnP/+97967LHHRCpl6ideLc+66aabyhxVoLhhAuAh2xyLF3rLlStXmogBpG0uWqoi+CZ+MPpWEiKxWSM5kq3Mnz9fl1xyiUma5OpRN6GUSJkNYADEu1LoM9rBxoDNAOObTSFjnDY6k3nQ2ec6At/E+V4ePV9JBQf04IgXjoJvpCYAwi/e+l53PHG9kZF8/MpsowNPPZymJ26eYljvfhcWpgunrP17swGsj791r75+9yfjoAVzHlS9UGcdty/BRDsZcvnZGjyin+4dNlEZ6VmqbRfWEJ143L5DRnpyxW0Xn/BqgO/XH39f41+/Wz3P6Xzc72lzQDV/vfXkTM2ZOd/IYexD3SE9AbS/9OUTSkvJ0Lfvz9O6FVuMHKSAk6PkNKNxdxZ8s8hPuf9/5r3tZSe3PXaNrrh9qGnb/K8Xa+pD76hmnfCjenN+nnzoiJl3Jn/+uEKqB5kNxaZV280mhHZ36t1Ol94wxDDlBQcDNbj7pW6RKEA2PP3002ZDWtbCSRugmwyWnCJBABBesLjTt+KeRyp5CIM9e/bo3nvvLWuzPPr+8gDfzEOEa8SZlkgxRJuxL8xxkE8kLnK0NjhjMNaY8ePH65ZbbjGRbFwtrFdEydm5c6dq1KhhEvi4e8Nlge+Se8cC3yXbqKxXVBrwzeTCJH/FFVfogw8+MGDKFuLKZiSAy9q1a00KcBYAwlc1aNDATOoAY45cYUB79eplJBqJiYlGLsA9gB97ZyHSom7bts0AZwAQ/ydpBOw5CyTSF7SOADuSQgC+8foHMHXv3t3oQZE8wGLakkyw8AH4AegkqOjcufPRo1omTv5wPZIYJieeiywiONixNzwyhXPPPddce/jwYWMGC3wf+2QA37/++qsBYBEREUZX2qRJYZg9R+AbGwIisCcyFfqH+2yFPkVKRFpupERcwymMPfhmQ8QYYQzS74yp+vXrOzxdoT7Ywk8++cSMTSRKFMbRuHHjRJrt0aNHl3UOOHq/I/BNG5ZvXKLEoF0aO+ypo+Db18/XMK6P3ThJhw8dUc9zuui37/4y4Buw+viNkzX+tbs0YGhvUz/v/dfPK40cBWZ55stfKS8nXy98/MjR6CPIQQDfF149UEOu6K/7hj2pxi3ra9jNFxxnY9hntNDIWYoWZzTfbz/zsb6b8YsemHy7qocfkzFkZ2UrMDhQbbu00EsPvav1yzebtnTo2Vq169bUrDe+NVrwk4FvGHHYfIAz7Xz+rtdN/HN78P2fiddr+C2FvisLZi/WSw++o+vvHaFWZzQ7+jq5Obmmjs5ndTBselZGtqKjYrV17U6t/H2NNv6zzQDwB98YrTyfDPUMHaqWDdqVeSzQ3wA0xjbgpyyFeQqmG9aawncD0GNMO5s1k3n4lVdeMcAOcPjEE0+4ZZNRlvcqz3vLA3wDaPv162dA7UUXXaRvv/32uJjcZDLlZI6Nvm3+K+07IuEjLjzOsZwoulKYNyGJli1bZta91NRUQzJMmTLFEA/uKhb4LtmSroDvtM1+GnLOeSZviDMlIzND3y+bpU4DnI9eZMX5dsaybrymJIdLJpchQ4aYxQJAwpFp7969DZNtK+gGSWNMOmOAN0Ac8ArYfu+99wzAIeJDZGSkYSkJbzVr1iwDVvv06WOAL2mTbZpD0ohfeeWVmjRpkvHER9JBPfweoEH9sNpIS5577jkzgTCZwCzQRiQE3IszEZnkkBbA6vBzgD5huog48M4775h2svBwPaG6fv75ZzGBUB+TFT93pBtnQ2BjXGfPnm0ApQW+jw1MwPfGjRtNFj42b0iCkHcAxouCb5gd+nP58uVm/NA/9Btxi8866yyzmSIxyQMPPCA2PWy66DdCrLEo0Q9cw/UvvPCCGSPoqRmz/J9NY9GEI7DOLGRsAmmPrXBqwngHgMNSuqsUJzv5LuYNBfuGacJVrx0HvnkuMpAX7nnD5BrFaRLwXS2omu4bNtGw12OeutHII3AQfP3xD7Tw2yX6cNHLmvX6t/pjzjJN/foJNW9XuOFZMm+FXrzvLV1373DD6sKeZ6RnGo21LZTfsgWr9O2HP+uOCdc7TJbjDPj+8ZNfjYTkqfceMBFRALk4d77z7CdGJw7gfmjkc8Yx8tE37jFtQ/M97oqnlZubdxz4LvDy0jPTH1BAoL/GjnjKnAC89MUEE5mFzcT4614wPysOfOOY+vhNUzTilgt0/dgRZhMGaP/41dlK2H9IY56+SV/873vzfMInEl0lPy9fUx74n9Yu26xXvp8g+eWqd+1L1KpR2cE378pcxEZ0wIBCGYwrhbFN9kPGp/3pDN8RQI9vDWBVUgGIQUpw+kSbAGVlaVdJzzvdvy9P8M3mhzmINc/+lK848M38w5rI2uLreyymv72N+L2fn59ZGx2Bb+Y56uGakyVU4jqICtZVItpwig1JwXzKN8GYLM1J9sn60QLfJY9yV8D3go+XqfkZjRQUXK3kB0jGd8U3yEe9zysklZwpFvh2xkpuvKYk8P3LL78YUEo2tJtvvtmkI0bbvGbNGjVtWhh+i0UAkINWlt+zU4eRAeByHw5BHL3BzMAwAmz4N0AK5gU2CADEpECBvQHQouMGiMEw82xkKnzcPA/tJEwpzDTMN/XAYKLVBVQDmpGeAMBgJDgetOkaeSfawKLDZAn4BuDDSAHkmYjI9sakRJ0lxc5lgoWVsMD3sYFpA9+ABPoXFpw+JZawPfgeNmyYOUVhM8eJSt++fU2/coQOa839gGwAMZs3+hrGj/5lEwe4B3wzvs477zzzf/oWPwX6FMkUz2Zc2BeTKTM62oDDRo0amV8RfYRTmtdee02ff/65y5IYR5+nI/DNJnLZvh91JD9RD18+6QTwzVh/c+JM/fTpQgUFBxrw3bRNI+MY+feCVbp+7OXq2KutNq3aZqKLDLrsLN33wq3avGaHnrzlJTVv11hX3DHUMLufvDrbhB28YdyVuuauyzTvi9/1v6c+0pArzjZ/kIVM/+9nJuwf0hBH8bqdAd9IOtBnI0O55eGRCqtVXT9+slBL56/SvS/coh5ndzLac0IQjn70WiOP+eWrRVrx22oDqid99rhh5J8f87o2r96h0Y9dYyK4vP30x/r9+2W6fPSFatyygebPXqw1f200GT+LA98AbRw5t6yJ0g33X242FMt/W605M+brgqsHavSj12jm1K/01bs/6j8TRqlrvw6K2blf7z0/S3UbRejJd++XX1K4Lug9zC2+KYwLwBLjknjajOfSFsYtp4UQDYDsogUwTcxuTm1s49rRMwDwzHV8ZzDlkA1sjp966qnSNqnCXF+e4Js1g1NY2wmwzZG8KPjm95BRbHY47aOP6EdIBltipN27d5vQjwBkfs9pMWsf/QVhwBiA2GA9g9FmjWONZi51BOQh0DgRhjhjvbMBdYgr5lGypZZFzmI/ACzwXfLn4Ar4njN9oUb85zyF1XTOsXr7+l06tC9Zvc93PtyjBb5L7ju3XnEy8M1HDujFQQ4AAxuJRhA2mol67Nixpi1IADj+5xobSwyg5aN/5plnzHGmveYbJyEb+GaxQEYCWOfInwmJsFfIVj799FOjqeZeJhZkCCxeXEf9aB65rqjmm0nKBr5hDWxymeuvLwx9xATBe8Gm0kbexeYwCcNA4dlcb78pKM7wFvg+0TI28M2YQOpz8cUXG1kPfQm7bNN8c2QLyGbDhaOsLU41LDa+AvQx1zOGONK1bdCQM7GgsLECfOMQzEkH/gi27IH8n0WJe1m8TlZYOGHoqQtHTk5mipMcufIBOgLffF+rN6/QwYCtenRUIfgmwQ6yE1s5GBuvp0a/bHTSROdAEgJQ/t8zHxvwCeuNHKNb/04G3IaGF54OEe4PYJmekmGAcI+BnRUTtV/nDu9ropIQF3v2e3P1zfvzhCSE48zmbRvqrmdvNiDVUfbQX79ZovdemGUycHbvX3z0j03/btebE2coducBkSWyRu0wXX7bRbpg5EAj8yCON0x4SlKqfP191K3fGTrjzLb6cMqXJpIKNlj803JzTUBQgNl0KF96+ZF3TRhBCsx5aI3q2rVlr975ZZJh128d9JBuefgqXXTtuUftt39vnAnduG7ZRhP1hdCH5185QFf+5xJVDwtWUsJhvfwwMpgtZl4AANVvWlfjJt+uRm3rKjs3XT3CLlTTyFaudLvDewBXbO75BkrjJEm/Mh8icYDssHditn8QJACkBxph5mxHhe8HAMh3ZyvMowDBskpi3GYoN1dUnuAb4oZ1hnmPU2DmMsaSPfgGSDMPQQ5BQtjWTNZA1sMLLrjAEDgQEMyZ+LRwKgyBwEnr+++/b8A3J4Q8C8YbYorxgKwFkot1rGihTtZLnklkGwpjCbIMooFx4I7Y87a11XK4PPnAtcC3mz9sB9VVeM03u2o+brSBgCcmE8AxoJXdOJMAkhOOOJENkOzB0aJd1OHSHnyzCwfsoPGGTYdVZwJjMmKiYEEE/MNEouW1hRFk4nEGfOOIBBBfsGDBcc4wLE4sgDAIOAYyaTHR2XTGOIUC+AF8ALyTFQt8nxx8wwohEYJVfvHFF43W3wa+8QtAxgQrbu98SZ/T/7DhxEbmD+y27ZidkwzYcAA9gJk6GRsAchuDBMvEwsVGC5bIUYHtxo+B0xTGNhtKxoW7w645At9JyUmaEzNNwX5hCqt2oqPuycYc8oiEg0lKik82EU3Cap4YIjH1SLoOxsSpVt2ahjEp+m2yAOPAuT86ToFB1dSgWaTbGF501QBfWPfIxnVOYNLRtJNgBykK2nDakhifLD9/PwOKaWuhM2aBYcRtkhCu4Xi/VkQNs6lwpgC6Ew4kGv08IRRtyYts92JLEvEAxHk2EU9oR0ZOqpLS49Q7/DK1bVz2UIP2beV0h80e0X5gSR3Nm/bX886ALKRzjNWS0tMjp4LZBIB37NjxBDOxueSbsfk6cAF+NStWrDBzeWUs5Q2+IWwAxYBZTk2RVNqDbwA1ax1RvwDnrGH0J6Ab0griALKKP9TBtZxQ3H333WZtRVLE2gjRwPhhTYO4gpCCKOL/rJElOXYylljfILzYEECQlNZRt7jxYTHfJX85Fvgu2UZlvaLCg2922gBljuztP070bTg0MlHzoeNIAmhBeuGolAS+SRbBIsEkwL/RIgK2AG0sEhyhckwLCMYJknjjLEDOgG9AHSwqE5N9PGgmONgjjvY4igN8I4OxOStZ4Ltsw9+e+aYfAbaAaQAEIBwGiA0WIAJGBnmJfRQINk04AhF9BIkR7DfgG7BOAXzDgsPsAb5hkThyRXZSVP+IbIiFrGiBTWLcsbHj92wQcOQtj+IIfHPU/1fcN0rPT1ewX+nDxJVHO606j1nA+A5EB+ri/iPKxSwwnhADACy+AZtzuA2I83wK0jvmQzaa+K44eyLDfQB8gBmbUlvhW2ROdMSSsvEEtJ9MQ1wuxjgFlZY3+GYegQBgs8M8ApGEjMfmcIk/0UMPPWTWojPPPPPoG7N2sgZBQEFAQAggmbT1Aeshax+AHekIhBj9iZzPVqibfoMYO1k0HVvEHU6wCTyABIbTY3cVC3yXbEkLfJdso7JeUaHBNxMAgITJhIkfaYCtoJnmdzYveY4pObYC6LKbZzFhEmHyR2bAAlCc7IQJBmadiYBjNgA4Disw0xRkA0QpsQdeTGgAfWfA9+rVq42m2D6sHY4sADuYe9gIjlst8O3eDJdFwTd9yYLCCQosD3If+qRHjx5m88aiz2bIVhgzyIdYeADmgBQAue14lGNzWDsYdJtUBInRunXrjkaxYZPIsSqg35GmkefxHMYSG8TyLI7AN8/bsG2N9gVsKs9HW3W7aIGs3Azl5eeoe/j5alTnWLQUF6tzeBsAm2RRsKbMRTg9QgAAYvhGmIfZYCI3sPnYlOb5nP7w7TC3oiumMG9St02CYF8foAxg54gtL81zPfHaUwG+eW9kkQBq1hUkHwBrZCHITehnTvVgrG2FeYhrIRhgwTlVhnCwneABynGE5dQQ8gnSgbW1aGEthbyCWS9aGGf8DvAPU47cCPDuLsbb9ryqBr7BOp9+/omWrfzrOJN7GTd5xyU5JVnn30xOgZKdoqkhMS5Jc977TZePOc9I7Zwp29fvVEJssvpc4PzGavOSvbrvuvHOVO/x11Ro8M0RGBM2UUdw4LEvMCfEM4VpJOQVIBwmBeYQMMSRGcdtRAvhZwBbJh4kBEwc9g6Xtt097DYMAeAdra6NqWHRwUub+wFqTFxMGrCG7PLZBDDZ3XfffYYlhyGwd7hEFwlTwN+8B0APNpU6YF9hC2wOlxbz7b708o7ANxMzukTAACyfTVpEnzHeWKSQoLAIMR5gh5AEwZYzFll4cKyF+WNM0Y82h0uug+FjHPCH8QGgx2EWpqkou8PvGYs4XbL42RY62zgH2BeN2VuWGccR+MYpdGHMZ0rI2qf61St3gpOy2O503ZuRk6IjWYnqHTxcrZqWz4mI7d0ARwBtQDGAjXkRXxrAOHNiWQonPMx96JLZvOLjgt+OI+kKczsRo5jTS5LClKVNp+PeUwW+AWT4DgGabfMZ4BtADYCGzLI5gNPvrJM4j0MWQBIAiFnnbGsj8yFzJHMfcyLrGXOdfTQm+pixw8kg0aCKFvqf6CacsEBqwMyXR/9WNfDNJui5VybqnOuPnSyVNLbnzlqongM6q15T53KlWOC7JIue+PsKDb6RZbAbh3W0ObnZXhHNGF7yyFJgpJFzMJnDTNqYb0AxscHx6IfNRj/N7wBJMOQ2h0vbBINjI0wMkxXg3Xa0irQFIMdxGfcjc+FZTGLcC9tJNAwc92B5APDIUmwOl7BGtIudPosaGwaYb5h52gfL5Ah8c4xn03w7kizYdzcLFc+jHY7SpVfFJDuwL+jp6Xv7eN3o6olKQr9xTMvJBhu4kSNHmig5AQEBhplho0V4SRYJxhu6bDZ0/I5Fg5MSCpIS2DquAZATJYBxwf8BLoxjtI1FFxrGAnHAARuOjtg5XWGj4K5SnMPl0m3zleIfJy9vH+XmZcnH289wJnkFefL28paXvJVXkHv03/kFuZK8zf8L/+0lby8f5RfkmaYe+3eBvL18jcMj3or8u0D55v8+x/3bR4gbuJ97j3+213HtKOnZPt6+ysunTY7bwfOLe7aPV6F+u/C9i7aj0AbY4th72/5d9L2dtQHvXfD/9jjeBgCizLxUNQxpreYBnVUjrKbbtPDuGk+lrYc5D4kBcyTzKHLC4gpjn5Mgd7OipW2zu68/VeCbdkMmAJKxNyfDgG/mN9Yd5hWkd8xJnOCxvnKqwYkyaxsneZyGANAZixBFkFisbayREBEAfOZW6gbwQjQwD/LcolFuIJVg05EtQVCV5C9QFrtXNfDN+vH8q09q8E3HEp6VZL8fPlpgoj55Hvjeo/uue7Sk5leI31do8I0jJcwczpSOwhchFeEPHz8yAq7FQRMHEnbfHKvZvPGZKJhkuB7Aw0LA9TA7tsI1ACJ27fbe9kw+RKLAGRMwRVYuAC6ADaciJhVYS54L+KV+JjVbEgGAFXUA+pCvsFNFP077bAwB1/Jz2mMDaYA8mASeBSA8WeFe6mCjUZRB5b6qCL6Z8GHy2CwVtQn9BlPDImDrAyYx+oeNE33Dpsk+EgRgmjGErIQxyTigX6nbptNnDMEeUQ/MOuz1yZLscMxfXGGs8cddpTjZCTbKys7Syl1/aHv+MjUP6yR/7wBtS1qthtVbGWfMHUmrVSeogWoG1teOxH8V4l9D9au30PakfxXgHahm4Wdoe+K/xDBQy5rdtPvwRmXlpatVja7an7JLh7MT1bpmVyVmHFBcerRa1eim9Jwjik7ZppY1uiivIEdRyWvVMryrAbc8r1FoOwX5hphn1A1qovBqEdqetFrhAXVUN6SJtieuVpBfiBqHtjXPJlV96xrdtSNpjXLzc8yzY1K2KS3niPl3fHqMDmUcUKuaXXUkO1H7UqLUukY3ZeVlaNeRDaZNtJ9nNA/rKH/vQG1L+lcNqrdQdf+a5nm1AuupdlCDIjZYLT/vALUI76Ttyf+abJmtanbX7sOblJmbZt77QOoeJWfFm2cnZ8TpYPreQhvkHlH0ka3GBmw+diSvUcvwLiam+o7k1WqT31/ndD3RV8BdY+JU18P3wakQp0C25DyO2kCIV+Z/nEErUzmV4Ju5CZCNpI15DvDNvEW8bbTgOE02btzYkFvMWRARgHBO+XDU5B4ICeZDW1hCTo45CebED5BOP+J0jqMsp8A4lkMoFS30Jzpw1rGiiX5YuzkJsdegl6XPLfBdsvU8F3xbspOSe8+NV5QU59uNj6qyVVVF8F1lO7uYFy8OfNsu3xOzS6t3LVXHRj1VLSBQq6KWqFVkB9UMrWP+XS+8iRpHNNeqqD8VFlhb7RqfoZU7lijAt5q6tzpLK7YuNkxur9Zna03UcmVkp6lHq/7aFr1BiWnx6tGyn2Li9ygmaZe6N++rpJRD2n5gvbo376fs3Gzz7O4t+snH28c8r12DrqoeFKZVO5eocc2Wqlerofl5ner11Lx+W/PvYP9QndG8u/7Z9qe8vX3Us01/rdr2l7LzstWzZT9t3L1GKVnJ6t6ir3Yf2KGDR2LNs+OSD2hX/Fbz8/TMVG3Y+495dn5Bgf7duUSdGvdSYECweXbziHaqE1ZX/+xconqhjdQksoX+2bFEYYE11b5JZ63c/qf8fQPUo3VfLd+yWAUF+erZ+myt3blC6dmp6tGyv7bHblJiapx53r6EvYpO3Gmel5yaqK371pp/5+bl6t+df6lb877y9wvQobQDalqndalCAXr6mAdQIylhcwvJgN+Lo1MfQDpyPNjUkogHT39n+/aVB/iGdMFvBOb6nnsKk0bZCiQDp3UQBEjbIHLY8OPPhP8LBAT3Ed4RuYmNpOB3nDpDOtky+SKfA7jjcMmGHSkmEVC4BpICcE09jggDZCvIQgHGRQv9i/zSXRI7C3yX/EVY4LtkG5X1igrBfEcf2KO5B95R88yzNKT30LK+s3W/AwvE7ovRouRPVSOnsS7sfLVH2YjJ8uPNL6hpWHsNaDiiXHSAHvXCp6ExRjazeLLJrjjm/CdOQwusR1oWkJEIEiUI2QIO8IBxfCYcacoJzYk8zN4xsKLbsDzAtys2YT4AtLPJKU7Tz8kr1/B7WxScos8CvHMNANqdp3SuvJPtHgt8l2w9zwXfluyk5N5z4xXpGWn6bPtk1fFqqgvbXl9m5x43Nq3SVLU2aqVWpv2g1uqrszud71HvxfHonB3vmOP/8+vdrPCwcI9qX2VozK7oKC058pWCUiJ0ee9bKsMrWe9QwSwAKCJUHZGfkD/wfyQPyPXQfxdluJEQ4vcCm+qsYx6yQuRmgEskhzC9nhSycOeeKC1J/Uz1cztqcOdhFawHK0ZzGVefbZ2iyOAmGtRoZIX3lSjJ6pVL823JTkrqb7f//ucNXyo6f70a53VWk5D28vP1d/szqmKFJnFI1kFtTl8ibx9vDYy4Rg3rF6Yy96Ty94ZFWpc/XxEFzdXCr4eCAoM9qXkVui1IG3Z5/6PU/AR19Rmqzu2dD/1UoV/carxHWYDIGyR+QStsK4BknNFxjEYLbstObPs9jug4qtt8Khy9EGCb0IXomAHfgHjAOqwuf3AaRJeML44jf5hTaaT4Q/H6NW6mfFNCNaL7rR61MTiVdijPZyUdTtRXe6aqRWB3nduqfOLjl2f7S1u3Bb5La7FTc32FkJ1gisOHk7UwarYO+e4WEQtskQdOjZlK9xQDaA8cIe6BatRzn0Nc6Vrh3NVocLPzshScH6q2PgPV/Yyezt14iq9ikfx90w/aq3UmMkUutOoAACAASURBVIaPT9lCm5V381MOpSkjJUsRTWuW96PKXH9ufpYCvIPUTN3Vu80gh87LZX6IVYFlgRIsQAQNIgMV1fYynxKKk3wIaJbtU9bj6Iee2FHqceYMwuHh6IcuGQfpotFR0CYTypMoH2ibcQi0j3x0qjsNVnbO6pk6Ui1anQPOV5uGnRQUGHSqm1Epn8dG7lDSIf0dM0/7vbaqp88wde3gmeudOzvAAt/utKb76qow4JtXRj+2fe8mHfGKV05ejvus4OaaMjMy9NsPSzTksnPkF+DZINHby0vVVF2Nw1spsu6xyC5uNonbqtu0dYMOe+1XTn6WCT/niSUnO1u/zV2iM/v2UHgdz84KSdg+75wANQxvoaaNrDjenjieqkKbiMaEhpvwgcXph8mtQFQMGHAbAEcfTpIqErPY68IB1YT+hDHHAbAoY+7IpoQWhX0nLCvZaE9X2bU3SkuTvlWWV6pCfSKUuCvtdDXFqecSecekayk+Z4tT9ZT3ReH1guUVkqOkzDi1COqic1tdWd6P9Ij6LfDtEd1wQiMqFPj2TBMeaxWsBbFPYW6cmew9/X2s9pXOAjB0MGiwa7YU86WrwbraskDVtADxoJk/cbQ8WSGMJ2w3KexDQkLMpURHIc+BLa4+9ZDfAUa7tOHp4uLiTAKtiRMnqmHDhqetM/bH7dOmpL8Vk7RDvqGFcek9taz8faOatm6gOg082xeHdAI+6dVVz7e1+p4xqMr4jgG+n5n6hM4acYbTQ+iXrxapS+/2qtvwJBku7TZbSQlH9OsXf+nCUQMU5mSGy93bYrR3a6y6DXC+XbEbD+mR2590+j08+UILfLuxd2BZOBol4Y6juONufJRVlQdagDjtxLclzq19/G8PbKrVJMsCHmMBNq0kaOG7wdGypBIVFWViTgPAiaBBfgXi5pNRkUJ2RrIxknHRlUKsfpw5SUrmCc6Y2MdTS/KRJH3y8Se6/fY75O/n+X5Yzjrmeqq9XWkXp0A/zf1JmVkZTt+enpZu/Cj8A5zr0/z8AuNLkZ2dJX9/50/7ia5VmkRZwSHB6t61h9Pv4ckXWuDbDb1DKCWOLMl4aJWqZwG0hGvXrjVZVIs7Mq96VrHe2LKAcxYgGRnOkKQwd7YQAWXGjBm6++67DUgg5vfYsWMNWCYmNCnK7bXhztZruw7HT8A79VjFsQU4YWBjwN+VKda61d8lW4AEhKx7nPAXdVIG7POH5HRFf8dY4WdVcRNU1KoW+C55nJV4BSl1iTXryOmnxJutCyq8BYikQKZR0ipbxbKAZYHSWQCJSN++fdW2bdtS3UjylmnTphknTJK+IBNBA46TJRkYy1KIkEIadPTkVnFsATJV9uvXT507d7ZMVIUsALAmvj4SME6sbrrppuPennFBkibi9ENIsUFbtmyZCRvKqRWnWyRcuuCCC6o0CLfAdxk+GjKBMRAbNfK80HxleC3rVictwIkHR9RMMFaxLGBZoPQWgEFjAX/44YddOjVCo0169BEjRgiHTMA383HdunVL35gidwAWyAxZv379MtdVGStAYtmlS5cqDaDs+5VsoUgPnZUJcTJDhJ2KVrKzs40vBXIvogj9+++/ioyMPPoaL730ksmWymkWGzMkYsTphwnHHw55Lt/tK6+8YqRjVbVY4NvFnk9PTzepc9Ep1qhRw8VarNsqsgUADTiIdezYsSK/htV2ywKnzQLz5s0zoPvcc891uQ0JCQlmsSca1u7du418xR0+NzDfREopS9tcfikPvpFTAU4aLr74Yg9u5alv2ptTnlH78EwFBTqnk44+mKwOF92hdu3anfrGluGJNvDNt4Yz56233moiFdm+OXvwzcYVlpzCZpb/s0kZPHiw8atgswIor4rFAt8u9Pr69evVsmVL4y3tjknehSZYt5xGC+zcudM4VOIo4ijt9WlsmvVoywIVygKAZjJU1qxZtnj4LOiwaAACQgW6o+zYscOw6Jdffrk7qqs0dbzzzjsGeJ/OaDCeaMyXn3tMowc0UmhIoFPNW7ouSt5tLlbv3r2dut5TLrKB79q1axvi8dtvv9XcuXNNoiqKPfhmfTzrrLP06KOP6pFHHjn6CvhlQF4R2pP4+1WxWOC7lL3OUQvHLKNGjbKAVyltVxkuh/VBo3rnnXcqONjKslkZ+tR6h9NjAfSfhBjkSLqsBZ8LFn3mZjTg7ihssjlWv/LKqhEPuiSbIadA1gPhVFXZypPZqKqBb7Tbb7/9ttH9E1r3l19+MZtoe/BN+E+cl5GfNG7c2JgvKyvLhAZFJsapFRGLqmKxwLeTvY62G60STkHs5jwhBJWTTbcuc5MF2HghMbG8+91kUKuaKm0B4nMj28JZvSwFB0ticw8fPvyo/tsdaeI54QQ0uBqysCzv5In3uhKVxhPfo7zaVBXB988//2zi7D/wwAMmNj4MN86W9ppve3sTpWjChAn67LPPNG7cOBPOs6oWC3w72fMff/yxyXqGV75Vqp4FiGiyf/9+XXHFFZaDUdXrfuuN3WwB2C8WXiQirobnTE5O1syZM41zJQAZKRjH2QBmd/jhzJ8/X2PGjCl1FBY3m8pjqkOGg2OdLbmRxzTMQxpSVcE3MpRLLrnEhNuF/WYzXBR8E5zgk08+MVITJGKcHD/22GNlCgfqId3ucjMs8F2C6TgWgenEM7mqHo+4PLoqwY1MGuhIOTKzEudUgg61XsEjLICjJSeIOF65Umyp5mHOibhhY7q/+uorARKJqlCWQhQWwLe9I1lZ6qvI9+bm5prERTbHuYr8LuXZ9qoKvvn2VqxYYfwA0Hd369bNhOi0RTuJiYkxMfhhyRlDaL979ux5Qgzw8uwbT6zbAt8n6RWkJhyh3HzzzYqIiPDE/rPaVI4WYNFh8SWsUq9evcrxSVbVlgWqlgWeeuopw1KXlkVNSUkxWWSZm0eOHHkCw03sb+pGU1oWZ2gyZqL3JppVVS8kkANc3XDDDVXGFJBuu3fvkpfscqiX8PY/z56pey5qX2UcLtF8A6htG98nnnjC4CWkuUQyAXy3bt1at912m7mORFiMobIkv6pMA9AC3w56E8cSJl+8cAlfRQY1q1QtC8THxx/N2laRGG82DNErf1TirrXy8Q9S3V6X6+CercqL+Uf1z7pG8QeilbNziSK6D1NKapoyty1UjQ6Dle3lr/RNvyi0xZnyDq2nw+t+UPWGHVWtXnsl/DNbIRFNFdq6r/Yv/VyBYXUU1m6gYlfOUWCAv8I7nqfYNb+qWn66ana5WPs2/y2/lFjV6Tlc+6PWy+vgBkX2Gam4mF3K3f2XIntfpaTEQ8re/odqdblQ6dkFytyyQGFt+ik/IFypG+aqepOu8qvTQkmrv1VIZGuFNO+hg8u+UFCtBgpt01/7/v5GgcHVFd7hXMWumqdqPvmq2elCxa5fLP+sQ6rd/VLt37Za3oe2q+6ZV+jg3m3K27tc9ftdp4QDscqOWqw63S5VanqGMrdig3OV7V1N6Rt/VmiLXvIOa6Aja79XSIMOCmzYUQkrv1ZInaaqbmzwhQLDaims3SDFrvxBgQG+qtHxPMWs/U0BuSmq1XWo9m1eLt+UGDU4a6SCQ2vI28fHygL4/1MIuk8ScNx1111OS7iYk/G5IVwZ7NqAAQOKnZCmT58ucjDAiLtSjhw5YhxBOSJ3h3zFlTZ4yj1sdpAFYf+q5GT5w5xvVS1ulRrUCTtJV3gf/V1qRoa++2ONxl9/bpUF32xYSJyzatUq890AvsmCec455xh/DHThRX0xAOdl2SR7ynfiSjss8O3AamiXfvzxR+MQQPpUq1QtCxB7FI0/mbsIp1QRCpNcXOxupSXFq0XmGil5l+TtJ0V0kDKTpOS9UuQZUlaalLRTqtNOKsiXErZJtVoWXhu/RQpvJFULk+I2ScERUvW60oENUmCYFN5MOrBO8g+SajSXErZKXl6F9yftlnKzpNqtpZT9UkZS4TPSE6Qj+6XIjlJWipS0q7BNednSoR1S7VaSl7cUv02q0UTyCy5sR2g9KaiWdHBD4d+hDQufXS1UCm8qxW+WfPykmi2kxCgpP1eq1Vo6HF34nIh2UmqclBYnRbSXMg9LyXv+3wbpUlJUERs0l3wCpLitUngDqVoNKW7j8TbALjWwwXrJv5pUo0WhDSi8R9IeKTfTzgaJUr2uUk62YlPyFdnnKstRWzLJNQjfZ4t+UNL3RYQNtKRER7nllltUq1atk97C9bDfTZo0KXUSE/Srf/zxh66++moD8qtywY5vvPGG0ecSVrUqlW9nf6UOvrvVunEdp1478XCqpn7+ux65bnCVAN+ER4T5Rj5mD6jBTdddd52JiAP43rRpk6655hrDdjsC2WAtvtOqWCzwbdfrHGUSSo6JxsvLy2VHoKo4kCrDOwNgOWIl6xiLcEU68di5daOax3wpBdYoBKgclwKMrXJ6LZCfbzYj+d5+yup+p2Hrq3LhZIaskc8++2yJmk/Y1ujoaOOo1bVrVyMlcbawgX766afVpk0bEe7MmegnsLxoydGuluZZzrapol2HQyv2L6t+vqK9N+21wHfxvcY6yclQQEDACSdQfN8LFiwwioFBgwaZUIIkqyqu4KhZVWUoFvj+/1GBU+Wnn35qnOouu+yyijhfWG0uowXw0l63bp1J+lHRTjz27d6u+vvnFbLBftZpTRmHgntvL8hXjm+QCtoOl79/gHvrPsW1EaUERpRFlsICTLx7Z5ONsWgz1+IoebLC5pdrids9evTo49JXO/vKyEdw/CJKESw2c7sjEA5QgFXfvHmzYXnx8ajqZevWrYZ8YuNSFYsFvqtir5/ady438A1rwQTK355eSJFq2puVqYi6kR7ZXBsTz98VoVSk/gcMcOqhggL5+ft7rDQAgFMcyDmcnKSw/YsK5R4VZIxUhHHsljYi70k5oPyIjvJud6lbqjyVlfAto6H+5ptvjC8M87oNxMKC4TRJCFYA9cnkCdRDaEHCkJ0sTwKs9bvvvmsYV5ixsuRU4JloUD///HMDwslYiZSM7wimG2aXbx+WjjCiFW3TXR7jAMabRGI4ylUkfxd32sIC3+60plWXIwuUC/g+GLtXubv+VAO/I4XaTg8uSamZevPrP3Vhz+bq3qFsyR7K9TW9/bQ3I0jezfqpYdOW5fqoslaenBivrB2LVTf/QKEW14NLZnau3p+7Us0jAnXhWa45aJ2S12PPFRCqXX7t1Lh9zxMAya6F76tZwV7lhjZQXoGXfHy85evjc1zTzIYoJ9f8nN+7WnJyc9mnyM/Xx2mHOftnFbYjT5LjjbnZaPr5uto8z7sP8J0crZzwFvLrdr3nte8kLSLkHhF/YKDReSLJKloAr7DGOEQSgWTo0KEOGWYikXzxxRe6//77HT4RIE94v6VLlxq221lNuLMG5V3QoBI6lDYDwtu3b6/69es7W0Wlv44+4PvkZINTjapaLPBdVXv+1L2328H3jk1r1HLfbCk3QwquK/l6dgruvIJ85cN4eh8PVE5dFzj5pLxMKfWAkRXENBquhm17OHnjqb3sYMxu1Y36VEo/JFWvXyEkEIkpGapZ3cOlGqDd1P1Sdppia/RV3Z7DjmPBD6yZr8i0DXrh0yWaOmu+Bp/ZXrOeu0O+vsfGdVR0nPrc9JyeuuMyjbnqXJcHxrWPvq3EI2ma/dLdCg4s/QJNOwbeMUlpGVkO29C7Y3P99MY4l9tnf+PBxCPaH5+sds3qKcDfzy11ulSJl7cy21yhaoFBLt1+Om7C/+Xxxx9Xy5YtTciwkgonSGSaRK5AAo2i4I0wZKRqh30uWmBbp02bZp5DZITKFAEhMSFOCXu3KSUpviQTnvbf/7t+swK9stWuY+fT3pbiG1CgmpGNVLdpOwUFh5RLO08F+P5rXZR82lxsNrVWqXoWcCv4TsZZccN0paWmKLX9KEU2aVX1LFqOb7wvZq9qbvlIAT4FSuk6RqHhJ/f6L8emOKya4+i4Re+pYUGMYhsNV4N2Vmxsd/ZBRnqa/LfMls/BtYprN1oRTdsdrT4jI12Bu3/VhKnv6fn3f1SAn68+eOoWXXthn6PXbNtzQO0vf1yT7rtSD4y6wOWmXfnQmwZ8f//qfS6Bb9rR/bqn1LRebQ3seewdbA1q3qC2xl53ck2ws42f+vHPevLt77Thq+fUtP5pilwD852WoPz63eXdwvVNj7Pv7I7rkOKRDANgUJqIP7Cm+E2gDcfh0SaTg3X+73//q2eeeeaE5hFdhMgIo0aNMkC/shTY9SNbFqnm/t/kBRnl4SUrJ1d/bz6g3u0izfzhseX/pawFgTW1p94latquq9ub+s3XX6qD3x61KUW0k1c+X6SHrhvkdLSTJWuj5NvWAt9u77wKUqFbwfee7ZvUZPv72lFjgFr2qXjaxorQZ2uWLlCXI79of/NrVa91N49qcmz0HjXY9qHig1qqTp+KdbzuUYY8SWOSEw4o/J+XtSKnjXpdcuvRK6N+/0gtCvZowqxlmjRzvpGENIgI158fPKbIWoVhwooD31nZudp74JAC/H1Vv064Q7lKSlqmAVIhQQG66uG3TgDfgC4AeW5uniJqhp5UjmID3zcM7as3HjlxnKCwsfdtABQcSDiserXDHMpRMjKztT8h2UgdImuHqdr/M9wcob/08c965t3vtebzp9W8YYRRuuQX5MvH2/voMzj54lrbz/Ly8k2wGK7dl5Cs8OpBqh5UzdgwLz/fMOn8DNa/qA8GbP6++GQFV/NX3dphpk4T0jFpj/JrNJd3N89P2gKDDUgmlJgjmUlJ3wpjAQacTHeEFKQArnFstI8igub6ww8/NDGBua6yRT3Yt2WF6u+erbTASMXX7qew2p7pT1RSf3ra7/Pz85QQu1Mtj/wln/wcxba+WQ0au9cx1ALfntbrla89bgXf+zYtU/3o77SxzjB16HaMcat8Zjt9b7R3+yY13vmRtocNUKvezofeOhUt3rVjm5pFfaikBgNN0hGrlI8FUuY8rGpNOsqvy7GMc7ErvleDrC2aMGOR3vvuT9067GxNmjFXd145SNP+H+AWBd+ArE9+WmaYYYAzQLJ9i/qact9V6te1UGYQfTBR90z6RIv/LYxnPbBHO8XGJRngaWO+127bqwde/kKrNu82etG2Tevp2TEjNKR3B4cGsIHvGy/pd7Rtji4EyL46a76mfbFQ6ZlZBgCPGnqWnrjtMgVV8ze3fDJ3qZ56+zvFJaUYvFynRnVNGH2JbhjaT0+9851gvtMzs1UjNFjTxl+vvfsP6aWP5mnH95MUXr1QEjd74T+668WPNe+NcWrbrJ7ZXKA55x3nLlmr6RNv1iUDuurL+Sv0+LTZOnQkTf6+PjqvdwdNHjtSDSJqGOnaJz/+pafemaOE5FR5e3sZO7w5fpS6t2tiwHxq82EKCatRPoPCjbUSGmzmzJkmFbSrDt4A7blz5+rVV181ToyAeTLgIUmhoCGfM2eOAd04Vrr6HDe+tlurys7KklZNV+bheGV1u0N16tZza/1WZdL+XVtUb8v72hXUVc0GXOtWk1QU8E3SqfT09OPenU0sCQIJs1mW74owgXzDOCM3bNjQJfumpqaaOjp27Gj8KxwVfEEI8Tlw4EBzykbUMZysSc6zbds240/C7xw5//7555/GAZzfOxNO1KWXKKeb3Aq+YzcuVYOYOdoUMVztu1o6pvLos+iozWq0Y6a2h52tVr0vKo9HuFznzh1b1XznDCXVt8C3y0Z04sYjcx5WaIszpI6jjl6N1Cs4+jdNmDpd079brB9eHav/fvCTfl2+UT+9fr/6d2t9AvP9459rdf3j7+jsbm10+4gBQh89ecZcAyTnv/Wg6tQI1chH3tLi1Vt13zVD1K5Zfb355UIt37BT53Rva8B3Ukq6zh/zkmGE77/ufFXz99X/vvrdMOnfvXyvenVsfsIb2cD3ub3a6/7rjt+kwVp3bt1Ifr6+ev79H/Tih3M1enh/cS0bgDc+X6i7R56ryWOv0vY9B3XunZPVrU0T3XvNEOXk5pkNB8/+9e2HjKZ88sx5mv3rP3pp3Ehd3K+zZvywxDDhiX9MM4Cc8um8v3XDxPe09MPHdUarhrrgrqlati5KTerV0sX9O+u2EQO0MzpOVz7yli7s20k3XHyWtu7Zrykzf1bPDs30xaQ7FXMwSeffNVWdWjU07TucmqHH35ytmqHB+uuDxxWQl6Ks+r0V0MzzE7eg827RooUiIiKcGI3FX7J+/XpTT69evfTTTz+ZjJbITwjpCjgn1XT16pUz7nlCfJxqb/5AB/JrK/Kc0WWyo3Vz8RZIm/+Mgms2UHanUW7Ny1FRwHfz5s0VExNznIEArkQgwmmZZFOuOs4uX77cxPH+6quvTNQhV8rOnTsNiH7wwQd17733OqyCDQSJeEhB369fP/Xv39+ELwW0k+TppZdeMo7YbCY++ugjEQ0JSRxl2LBhSkxMNL+vaBlYPRp8cxSM4w4aQjInVYSdDfFiYY527NhhYtOimezQwTED6MpgrmrgG93k7bffbnbATCRDhgw5zmws5GSjfPPNN8VE5EohBNmtt96qa6+9Vtdf77pcZvv27SasGemz6fs+ffoYBsLdxRH43r74K7Xy2qkJMxZr+pwl+v3dRwwYHXT7ZLVpGqlf//eQYbHtNd9D7pyi6AOJ+vnNcWpav45href9tU6XP/imXrz3SnVr20SD75ys8TdfrIm3X2YkFADb7tc+pU6tGhnw/daXv+npd+cY50uYYAoM+OD/TNEdl5+jSfddVSz4zszKUbWA450gm0TW0o9v3C9vean3jc/qnB5tNePp0YaJ5n2uHv+WlqzZrk1fv6Btew9oysx5evo/ww1opv2vfbrAMN4/Txun3p1aGubbpvkGTPM7Z8D35l379cNrY9WrQzPRToB1QnKKln800UhvkJ2yOXj2ve+1aPp4A7Yvue9VTbjtUo2/6SLT3h8Wr9Hf66P0yI0XKCz7oPLCm8mnxy3uHg5ure/QoUN69NFHi41YUpqHoRtfuXKl2rZtq3PPPddE0OBbZcHs0aNHhZjPS/O+9tce3B+rultnKM6/iSLOcn1OcfX5VeW+tN8mKTgkXJmdbnQr+Koo4BvnZaICvfPOO2bzwWkmgHfy5MkGhwCcL7rINZIO6RhA+Ouvv3Y59wl4CAD/0EMP6b777nM4LNk8IEsjVCkbftZNwDdZbVn32cTzOxh9QDqJ8Ah5Svntt9+Mfwm/rwj40N4AHg2+GUgjRowQRwtxcXFOJ3I4XRPP4sWLTYIWwBzgi78ZRG+99ZbLg7fou1Q18M2HRdIL0tB26dLFpH62jyXMJPPiiy+an3fq1Mmlrif0GEdrd999t8aNcy3KxqJFi0zfsytHK0vfc4RGmLaSEoqUttGOwHf0ki/UKHeHJnz8l6bP+cuA79aN6+qVWfP1yGtfaeoDV+uivp2Ogu87rxio1sMfVb8urfTpC3ccnbgA1wNvn2SAdLum9fXotK/1x3uPqGeHYxsbmGGAMOD7lqc+0C/L1uvGoX0VVr0wkkdqeqY++nGpurdvol/efLBY8D2gexvdVSTqSmCAv2HL12zdo743v6Dzz+qoXnbPXrRqixb/u03rv3pW7Zs10I7og4YR37bnoPk3jHVGVrbmTRunPk6C71nzlunGidOPY74B3MtmPmHkI4mH09Rs6INqFFlLIwZ1P/o+W3bvN6w6shQ2CcMfeEM7ouPUpU0jDe7VQf27tlbPjs0Uil68IE9JjS5UjYgGpe3uU3r9mjVrTEZJ2KqyFubvGTNmGPKBPyyyzqSHL+tzPeH+8gDfkFGrV6828cm7d+9+wqkBMcvZ+JMN1FX9PCcSK1asMCm/y5r22zicHjliWFhX2deS+tIZ8E07fpzzrWJ3bTlaXX4J6Uf27N6p24a0Vdumzun0SS9/OhwuAd9sbmGP7Zlf0r7DVuP0DEu8bNkyI9uAFQfosgHmXuL3s3bZyELAti2ykQ18s2FmzQXwgmuYG+wjFhGpiPWXOtgAIC8hqRVj0Aa+x44dq549exq5GaddMNy0mxIfH282ChCV+H/Yg2/GNPVyLxiAPAGxsbEmMtLgwYNNeFP6F4xgA9/8jO+EZGDIXfA9scXvh6ABzCNzgRzAwZt6Tkc260oDvpnobclyGGT2oaqYtIruimzJf+w1UXQiHeYoExrXcy2TE4CwaDIJnk1mTCa/t99+2yw2DBo8+GkLGcOczQJ3sgmnqoJvdsDYnrTUMHO2/iwOfKODY5Gin4o7jqKv+SjpM0fgmz5n8eD+ky0e1AO7AOBmo8WkwgcO0GAckKnPncUR+E49kqyQmN814eUPjOwE8I1MJPlImi6691Vt2b1Pn//3Tl10zysm2sn1F/VRp5FP6MrBPTVt/DH5Cuz4oNsnGTBZr1aYXvl0vlZ8PNHUZStXPDjNyE0A30PvfVX/bNqlLm2bGB20fUE+8vID1xQLvk+m+f5x8RpdMvY1EyKwXu3wE+p4+/Ebjfb8judn6Ehaplo2jFDrJpHKYqFdvLZU4Pv9OX/qjudmHAe+kb0gXaHgYFn//PvVsG4NtW584mI89rohGtq/iwDjs+Yu0+//bFFUTJxwUj2vT0fNePpWhfnmKa1BfwU39uBY8pIhOtBcwky7o8DIMW+y+J599tlumQPd0a7yrqM8wDfrDiwiJ8GQBMyF9usXoRynTp1qjuBdPW2FiACM3HPPPcUylSXZjrkXcAQgJFwlYOvSSy81siN3J+1xBnwjdXr7pWd0Q3/nN75z/litPp1bqV0FBt/gEXwtyNp6wQUXGKdy1ijAMuC8Vq1a5qR3165dBkxDHAGYGUOAcxv4BkxDfgKM2UCzKSNePz9nTQbjwEDzc8Yo4Pjmm282pBjXM2bZgDEWeCaAH1ISvxLWXcYJIUhJSw/4twffyE5Y47mGbLXffvut0XhzooxMhXdDdsKcxTpNnRMnTjRDlDWbZ1I369DD8gAAIABJREFUkZbAAt9//70hybiW9+G0GtD/2WefmbadylIpwDc7Ijqa4wgAU7169TRmzBiz84PFIVvXK6+8YphTCkCdDgAMT5kyxewGZ82aZTqAgckxDoPHlixiyZIlevLJJ01yiNdff92k3GUg2IM6nAIYODzXFk6LtsCmAsj27NnjlqQRVRV8M2nTbyTJYKduY7mLgm82QbDN3333nQHffFBISjiusjl7sYOfNGmS+fBgpwEFfOT0L4sakxTsD2ODfmNCIkoDmjUmjaKFTRbs9o033nj0w2cSwpkMJrGoJq+sH7gj8L1t2U9qXbBdE95fcFR2AmBmDP65epvRMXdq3UgrNuzSlLFX6Z6rB6v1sPE6o2VDfTXlrqMRQlZu3KmBt0/WY7dcbKKW3P3iJ0ZSgvaZAuON7ATHRsA3zpi/rdxswH6zBnXMNWit0ZrXr1PDaKKLFmccLv/dvFs9rn9Gk+69Ug/deMyxmJ9vjz6oYed0061Pf6D5f2/U5y/eqbM6tTQSFmQmSEFKYr73/fKK6tUJN/YZ//pXmvrJL8WC7+SUdGMrNiRfThpz9HV2xcbr7w1RGtSjnXGy3L73gAb1am/kObv2xeudr//Q9G8X6/tX7tGQ1kHKC2ssn563lbX7y/X+/2vvTMCjKtI1/CVhzwJJIGELOwiIoo4gOjoi4jaiONcRvO7jfnEc931fUEdhdODOVQcE1FFxAZdRR9xw3xDBBRCBABKWEJKQDQIJ4T5vxQqHthM6yUnSTVc9Dw/QfbpOnb/qVH3/V9//F7t3MGMwq36UF154weg967or5UcbmqKOhgDfAB2AAusdgJa+smsaz8icxh/mR4JY61IAYgAi5rrqDkOqqV7eJ9ZKAm059RQnDtYVpw4GNliqybq00/4mFPCNM/D4xHt01ah9Qr7VzLfnmR2s/t3Dn/kG72Bv1jfsD1vMOIDwI6h58ODBZv1CEgkhdN555xnnDNDMgVZIN9ktwfHiVFPkYQBbSCkwDXgHJxpSiX5kPT3xxBPNqbHossnLz/rJCbEAY9hpxiCAnLUU8M3n4CDGBDjtzDPPNIdboStHUjxmzBgDvlmLveAbnMU6DIGVkpJidOyst9QNC4+DYcE37UeWypgDbAP4Ye05URfHlBgT2sr9AeuAb54TzAZhygFhjVkiHnyjUQTkEDHLwMLbAUjjfbG1AJhmy+L66683HUJhW4LoWIwNKGeg0sF4/ExaLD5McAwWQBveFgMLOQGaJDqQoCQL5qgTj5IjkQH8bHNQGMT293iODJ76lmgF3+np6WZSZxJhcaCPAcVe8I0nTj9PmTKlKosCLy39idOEdpxxwQuKR8y4IRqbl59xQl2AbyYE5E4Ad/qdBQlPn76kjwOPu4b5ZjuNSYp2AvoB+ExuTHx4236WYOB71dwn1WPnKt36zJdVshPLVpfvqNA1E5/TpJmVDPyEq8aaPN8X3j1ds96dp+l3XWgO5QE03/y/s/Ty+/P1xuSrlBTfWoefP16H7Ndb0+64QEnxrfTSu1/ronummyBNwDfXXnTvDN120ckad9oIc7L983O+0pUTntNDV43VZWNG1Al85+QX6thxE0Xav1kTLlOXtBSt25iv0VdPMoflfPzETTr7timav3ilXn34CvXq2kFLV23QxfdO14o1OXrl4cs1/OABmvzcO7px0kua849rdMh+vfT4rA90xUPP6ok7ztfJRx6gRSvW6dzbpyhrY3614JtTQc+7Y6pe/3Ch3nnsOqMvLyjaqssffMZIXj6Zfos+XfCTxj3wtKbfeb5OGf4ble3Yoadf/0zXPfK83px8lY4c3EubOh2t9l3D+BRdyWi0OUaeRbK+BSAA+J46dWqDyQ7q28aG+n1Dgm/mKjJRsHVPX1mJSTDwDcvILhzrI2kjAeveXVvWKKQBkAysb8xtABov+AY4AeSYBwEsyBKY54IV7gfYAtwRHAcAYo1mZ5C5lrXXz+LAd4YhdxgD7IIAdvkbUomdBhwo1ifWTf5mbWO3l/EDeEWHTUCj3UFBJgYAZ/eE6wDfrIvWEWO8nH766QYMs4YybpgzwFOQY+wUA3YB5ay74DHGA0QmAJfCvIAjBuZiXEJ07Ql8A5ZhuwM139RrwTcOAKw36znOBAVJC+t8ly5djCMCow8hxs4MjiyYDKzHu9HYJ91GPPhmCw7GESkCHUjByAwQQDNAy4JhBh5sNd4UnY+gn0kE0E1aLcA237P9wmAFXOO1w6ICwgDdsOiBkpNgkwmDEBAISAeQE/jgR4lm8I2XCovGS0Z+YAIkeYGt5puJh8Autpm4BrkP/YCXzgLDJMW1bNfSH3zOREAd9BOTDBMWoJkJgckDQM01gHKCOlnIiLqurjDmcPLwzpmMmIT8ADLe+wUD30Wb85S4dq5ufXjGbrIT+zuCBYeedbdWrttUBb5/XLleY298VFkb80yWjs1FW5WZlaNxY47SPeNOrbTNk/8xgYUEK8KEL16xVq1atVDfjHQDvin/M/4pvfrhNxrYq7ORAy1asdbonZ+656KqjCLe9ofCfHPv1z5cqEvve9Kw8n0y0rR09QaTR3zanRfouEMH6Zn/fKHL7n/KtIv83muz89WnW7oJyDx0v96acfeFyszaqGP+Z4JJBzjpujO0b++uGnnpg8otKFbvjDStzylQh5REA9wB9DbbiVd2QtuXrlqvU66ZrE35RWYHgbzjG/MKTVrDy8YebXJ7/9c1k7Vqfa5JLVi6rVzfLftZhx/QTzPvv1TxzXaquNvRSui055Mi/Zgn6loHrBnjt65BWt77stjDUMGaRVtpSPANaMKpBzTh2MBkAp4CwTfkE/IRAvAAwewKAjj4DRIB5ifmPv5Q2AkmaB1mEBAD4IJIQDfMbwBjsO+kneP/6GwDCwAdKQBtYg2mUAeyE4AWIN7P4sB3hgGQEFOWDASI07+sXczHOGvgGaQlOMMUNNaQkvyf9dIWdlMAtPa0WYiuWbNm7Zafn7WSsQaA556wy1yD40VfA8oB3V7wTeIMGGZbUBmwftMO1mU/wDcOI7gAht7KRMEErP2Ab3bNWY9RIzAW+YxreX7GqtWF+zk+a6or4sE3izSDi5ceGQETDWmt6FSidBlI48ePNzlmYSeZtBhQLAyAObZHYDlhTEmJRaFOgDgeHZ4d1wC+8QYBdzUVPEO0UgA8fgf4Z6KqjimobUdHO/jmxWZrCjYG75utLwu+ebnw2nG+6GNbABO8/LzkyIlgYggQsWnO+B0OGMCel9DmG/UGX+ItM45gBti+qq4wZgD2BHwgVwJ4Mx79DDgKmu1k/lz1LV+ihZkbtWxNjo49dF+1Tdh1lDljet6ilUaXPGRgTw3oVanhJsAS9prsHu2TE3Xo/r117LBB5pAeCmD3jU++M9KShDYtNPyg/kqIb6XiLdt01JD+5kCeLVu36ZUPFuirHzIFyz50UE+d9LsDggJv6iws2ao3Pv5WfTLSg8pSrG0rKnbq++VrDAhfvT5X3TqmmDR/3Tu3N2CDtr356XeaO2+JCfZEekKw5itzvzGZSch1TgDn7Pfnm0wvo4cfaHJvL85cZ4JEAc+D+3YzgaFfL15l8pJzeM57Xy1RXGyMRh6yK0sR9gNgz5zzhX5cla327eJ16tEH68D+3SsP0pGEDOXFd7/WstUb1KxZrJH0jD3uEKUmtZFyM7WjbYbihl5S21e+Ua8HkAG62PqtbxpAtoHpJxzaaCsNDb7ZiWNuYR1jLgNsecE3wIK1D4CE8wNrCBiiL3CsmDdxjLgGEoL1j7ogsVi/2KZHpw/hwHeQVUgFAC2XXHKJAeGw2DUFdjLfsg5DcgHQqBvg5meJaPC9cLl+LO+mfjWQOV5b8S717t1nN4a2uoBL7+8s+IbdBfRSIJdwnhgHXrkFaxVMMZ/b4EoAOs6TLZaIYieDMQfWYQyhKye1KOMKzOMF34whb6pBvmetBrMxjvwA3ziaEKVgPa/KgFg+CFNwHv+GDccx5Q8YkDbwHGRkacwS8eCbF5ytE15wWGsGI4OGjrfgG0A+YMAAM4kwgTBpMQmhPwNk4wnROd4gTTqBiQXmm8kI8I1myquxC+woBiMsAlIWtjAAfGyTBNZbnw6OdvDNBMQLRqAI7Ap6NwJEWIDQjMFe87dXY4oGHK8bkM3EAnMDQLeerg24tHECsEME6cAWBRZeUgC8t/BCoyvkeitJ4TPAPDIVglv8yB5h7xkMfK+Y85h6x2VJyT2k2DA+Gro+gz9Sf0tewrJSbUw7Qmk9B4X9UzCXQhyQsaCuBcaJhZw5lwU52kpDg29AA0FokAXs1CGrsxJK+g4ZJMCa9Q2dLIU+IdZp2rRpRgICiKavAcj2EBUIJkAKgIr5lVgWiAPmMJswACCNhA/yoyYyirkPQANQhyFFhsLusZ8lksH3Rwt+0oIlP+vIIQNCMsn27eX6KCtW1954W9X1dQXfAFAwCv3I2GHdgmC49dZbza4xDDj9huwEsA2BBYuOgwbIZvxAMOGk8xlAFmcd5x1QzbvvBd8QmziMYCEISsYW1zBOGYO1Ad/E11n5UqDshB0A1n8kWRScT3ZxyGrCug3Ww1GAdafA1CM1Rh1h2xdSZ/hwUcSDb9hINEYMDiYhNGlsLTCBWPCNndAdAagAX2yjEWgAkOYaJjB0ud6tVjx8OgaJgdV81wS+GXR49gxctOdMXn5ovAP72IHvGDNJ0Nf0GQABLx7wjXYLp4rPLdi1khEmGBgANF+w51xvI+/5HbIj2B1YAMYKv8c7t4UJhl0QGKbAoEsmERY1FhdYc1tgGZhkYBH8XHSCge+CvI1qu+5DaXsxZ7P7MDW4KnyzAOC7olwlPX+v+NTQMy74dv9aVoQjCWiGGWM+rW3hnUO6ANizh2HUto5Iv74xwDc2YheONQwygZ1dG3DJrhsMIMDGGzwLGGeOpH8gMABMzF+WiICoYtcQQou5EhBDP3qzpzB/ci8YdcBbdYU5kxgb5lcYb7S5ADZvmrr69nOkg+/8ghKzIxdKYcfw4f+s1B3jH6w3+KYC1jqwEuQVfQ4mAmiz9hFTRV8BviEhAeWMBXZ1kaSwIwLIBmcB1BkLSJaIQWCthSQDzCJ9oW76HmaaMcXYBBDDhDNeGbuhgG8kIqynOJ0EieL4cX+r+Was0XYYfnbDWd+RGLP+4nBadp6db+TDtBcHgTEM8cZv6nMiaCh96L0mYsA3OuxgqfqYSOgMvB06h4WDQYEGyQu+YT/pfLbj8IIAaIAoNONIQ/Dw6RA8M7xCPuN+sAKhgG+8MUAbIIuBGRiU51enOvBdCSyRGSE/YecDgACYhm3mRWdSYZGh/9ChAdDpdyK1WQR4yeh/XkYWFhYpHDgmIfSK7HKg7WYyghGyIILvWbRsHlT7IhFLwPhhAmFiguXB0cMJsxKowN/U9kX1Xh8MfG9Y9ZM6Zr8nxcZJzSqP8HYlTCxQsUPKXa4dbXso7pDwlp1Yi7FLBEnBmK6NZArgDTjj3WEXyu/UcmHSo3tsRmOBb+Y/2EdkjYAR4oxgvmGlIaRYF5Fa2kKf4BCx2wfZxO9YPy34Rh9LPYBvYpWYOyGgmCu9hX6GAbWBbfY7tvABNMgU2IG2BRac9RdABgDzq0Q7+AZognsAsNW9p2j96T+uJfubLayNkFj0l029DAlFX+Egsa4hxwQLsSPCmgY+oh9ZQ8E4EJIQmsSKUGCRyYaCqgDykbpwEMlAwrhkboBBBzQDiMFgjD/WbO4BwEeZwC4yuy0AeZvtBPUCWAwATjYxMBfSKMA34xzlA84EQNq2B+eSHWiIUdpLG2C9eXZbIMwA6ASpNmaJCPANUAomAQB4s11A5zJB4OEDlhkksJR2MgJAAd7Z/sQbB5gBsmzBC2MwMdEwkNEsManZQINQwDceIQsVydqD5ZVGC2y39urTwQ5872J1WWjYRuIFBnzDzuC5078AcwAvUdL0PWMI5wjHihecz1h8mJjwxHmZAeA22wnf0ZdMRgB9GCQ8dbZ2A3PGs40G0IYtIIiFsQhrAIBhEQO0+1mCZjtZ9LV6rHlBSuoitW7r5+1cXfWxAKy3dkoJnZTbrJNSe4V3nm/vo9p0myyuwebfYGZh0WPss/h6wVd9TBiJv20s8I1tADEADkgI5jEABgw2gWTEqNgtduYpQA5ABRDEesXcBwFlY5IAPPQ3O8pINAFefMf8ZwkkQBlzLyA+8ARfyAaypXBf72nBkBJIUPyW4IUKvh+beLeuHlV5qEso5XmTarCb9ukePKtLYB0csjNx5lzdcOZIJSW0DuUWJgUszPfJ9WC+Q7pRDRcBunHEwDswwbyzwYhCsrVxDRgqMOEEmIpAWrLlgHH4PewyshWkLbY+1lqcO4A919a1oEig7urq4B3gXBCIWPBcYHvBh4x5pDOklYaM9Yscrc0zhTX4ZmCwlW+PEg18MAAW3jfb+7DceGWwALz0vPz8DkCFgSmwk2yXETwHE2oLk5JlytEIMaEQdISnRUFfRPJ2PkNjHKygDWfLpboC4+rHKUrRBr6R8yDlwYPFo/YWXkC2lXjJcKaYOHjxGDNM8rzs9CU7Id6tVwACDBAsNhMBsiNeRrbZ2WajMHbwumFyYO9YUHDyqjsoiTYgU8EJYGFjnMAcscAF7oLU5gUNdm0w8A3rvz5zkRJ2Fiol7xtpR5kUnyptyZNgXhPSpK35Uvk2KTFdKi2UyrZUfl62tfL/8R2kijJp62apTaqEn1OySWqdIsU1l4qzpVbtpOatpKJsqWWC1CJeKs6p/KxlW2lLjhQTJ7VJkUpyK4En9dKOHdulxI5SacEv906XtpdI24oq21G+XSrdLMW3l3ZWSFtyf2lHnFSyUWqVLDVvKRVtkFomSS3aSMUbpeZtpJaJUkmOFNtcap0sbdkk8wDWBjvKK5/b2iCBexdV3j+ee3ttUC5tzZPatK+U8FBvjTZIqGxHs5aV9rE2oB2F66QWiSoceLaSkhv3EIf6jjN+z6IK88S7hWNZ3Vhm/KP7ZA5mrquLXMWP9oZLHY0Jvnn3YZNh/bA74BtgAmvJGgr7CMCARIIMgESgT/k/MUn8IT6J+RJCC6fLBlxCTEE4AMaZJyG10JAj4YNcCHTKmFthEhkH/A7wA/EE+wi7Tt1+7oaEDL4n3KWrTwpNW80YihbwHS7vSzS2I6zBd206hAkI78WCIyYdgJv9PynnmAjYDgsmC+FegHD7G78BU22epaZrow1819Vuti9ZBAKZaupESsI1jI9g39trGFd8H2rQbGOMoWDg29opPy9XyZmvqHhbubZkjFDaps9UtmWz8rqPUnr+PKkgS+szTlJq8RK1yFuqtZ1OULuy9YrPma+stJFKit2qpPUfKyt1uBJaN1e7n+dobcphik9OU7vls7U+eahapnZXyqpXld26v+LS+6t91lvKjU1TRZch6rDuPRVWtFBp198pLedjlZZuVUG345We95VUtF7Z3UarfcG3itucqXWdf6/k0lVqvek7re14nJJ25itxwxfK6jBCiS12qm3Wu1qb+jvFJ7ZVu5WvaV3yMLVO6aLkzNnakDBYzdP6KvXnN5TToptiOg5W+3XvKH9ngsq6Hqa07I9Usr1cxRkjlZ77ucpL8pTb/SSlb54vbf5Z67uOUkrJT2qZt0RrOx2vdmUbdtkgrlRJaz9SVvsjldCmpdqtfusXG6Sr3fJZWp88RC3b91DKyte0sXU/xaYP/MUGHVTReYg6bHhfhTuaqTRjuNLyF2hlodRl6Gi1aNGyrsO5SX+HkwvzCavJ+AbY4Qwzx8JwAdrIiY+jyU6kHyf5NukD+3DzhgLfkEs4QpAL3mLjVugfwDfHasNwE4tCUBt9QoYo1j/AOEQQax2OEgQG3zMnQkBASqD5t1v6kE7IRZDT8RuIBYiG6oLIIaEA+ewyMm9yX9Ze1l0bCOeDiU0VDnz7ZUlXT2NboEHA96IOp2jfgw5t7GcJej8WCET9BAWg+eXvQJ1aWDQ0xEb8vHyJuq2YoWVtj1TfYb8P8VeNc1nm8qXqlTlD+Z2PUvKgYxvnplF4l8JXr1NSj/2lwbuOhbdmYLxvKSkxwCghMVHFRUWq2FmhpKS25vOyctIutTO7Bdu3bzOfszgCkhMTK08RLSkpNv+mFBUVKj4+wSzOmzfnm39X5k8vUMuWrYzEin83a9bcBOZwfWxMbNW9aUdiUpJKiotVvqN8t3vTDoDdtm2lph2VWWNKzL35XXFxkRISEo3zwz1sOwoKNqt16zZG48i/AbWwaubesXGGjSsqLDTt597V2YDtR3vv2toAIMK992QDno92NsW2pt+vBrtKAG22qdkhhKBgBxEwCJvpQPcuizcE+KZ27M77EBjMz/vCdwBoHCHbF8gF2LllNw45HLIBrywSsM4WPTscyA74nveCd9kGltPvfM91bOGzi1hTMgHagqYWEI9zhhSBezfEbogD336/5a6+xrKAr+A7a/kidV02Xd+1OUL7Hzm6sZ6hxvswESAXIBKW7TW0ueHKaodisBULPlTv7Ne0tvvp6jJgSCg/abRrsn5era4/TVdOwj7qMOy/G+2+0XSjzbk5SvzyIX2/cx8dcOLuMpxosoN7VmeBcLZAQ4HvcH7mpmibA99NYXV3Tz8s4Cv4zsvdpJRFT6isQtrcd6w6dOnhRxvrXQfCekqoQUP1vmEDVZC9LkuJPz2vNjuKlTPoEnVI3xVN3kC3rFW1pVu3asuX0xW/bb3WZZyingN/U6vfu4trtgBM8PbvZyul4Act7zpWfQYd7EzmLOAsEIYWyN2Uo9TFT2h9eTt1GnFpGLZw72hS6dt3qFVKD5UNPqtaaSC7fI85zffe0eF70VP4Cr6xS+bCj9UrZ47KFavMkgQ1axW/F5mr6R5lR1mpercpVuyOUi1OPEoDhh0TllvZ2at/UvrKl6QdW5Ud10ElpZUnJbpSPwsYGUlFvtLjCpTX7gAlHDSm6jjh+tXsfu0s4CzgtwWQMW35Yqpab92ggkEXKK1Ld79vEfX1rVk6TxkrZ2pJiyEaMKLyKPtgpa7gu3/PTurTNbSsHPmFxfrHrE910znHRFS2k6gfRE1oAN/BN5qzDZmLVPzje+rXtqwy00IYle07KtQirvI46IgqsXFakhujVn1+p+4DD642SLCpnwmQuGblMpUvn6terQvDrv+3lG5Tq5YtFBtpB9HESBtKYqTOByup7zC1aeOc2qYe6+7+zgI1WeDnxV+rW9ZsbWvRTvmpQ9UqCSBX4YxWTwvsrKhQyaY16rz5S8W2aK0N/c5Vx07VH16FZn3K/01SYkzJbncGq1RXsjbmKTGxndq1rYx9CSwxsTGKidmFI6hrwfc/alCfzmoeIr5YmrlGSQnxSk8NLTVs6XayRXXWuMuvrKcF3c/DwQK+g2/vQ5UUF6m8rCwcnrOqDbwkhQV5WrdmtfbZd7Di4iLjKG4CaOJ/CYILK4PW0JiSokKTHSGcyvay7SYYaeFXn2rQgUMjKgNF6/gEx3aH02BybXEWqMECBBCv+f4TJWd/rOTYkspUm2FU7MEqERcMTOr8Zq2UG5Ossr6jlN5jwB53gXlW8lHXphDEXZv4MILVCbCuTant+kggbKiZt2rTDndt41ugQcF34z9OaHdkG+rpp582h6wQrV9dqrnQanNXRZoFmIhJ1UXKNHIXu+Is4CzgLNBQFtiUs1HZWatUXFTQULeoW70cABUTo7xNG5Wc2mGPALZuN/H/VzgLbZNT1blbb5PNyBVngUi0QFSCb29HcfIhqZO8h+5EYke6NtfNApzWRvosUmFFHANUt0d2v3IWcBZwFqiyACcCkxecQ+tccRZwFmgcC0Q9+F6+fLm+//57c0IYjKhjwRtn4IXLXch/+/bbb5v+Jx+zK84CzgLOAtFkAeQS2dnZRo5H/no/TmJuSvuxjnMCJ39DrARKR5CfkMu8ffv2uzUTOyBLxQ57ImKoP1AyAnYghzrSkPoU6qV+DrKqz5rE2sazV3eiqL0P39PvHNvO82MzJFPk9LffBT4P6gH+BNqwPs8dbb+NevBtO/zrr79WZmamTj311FrpvKJtwOytz8viM3fuXI0aNSriU1LurX3knstZwFmg4SzA0e8QEePGjavxEJ2Ga4E/NXOw0EknnWQOg5o8ebL++Mc/7lbxzTffrMcee8yc/Am4RaeNDPWzzz4TaYl79uypc889VwMHDgwKwgGoxx13nObPn79bvQDvfv36iRNBuX9dibzvvvtOJ5xwgiZOnKjTT68+i0tN1gIYH3vssWZH94knngh6KZgH6e2MGTPM32eddZY5jOmFF14wzwYhNXPmTFMPBybxHSesUu6991797W9/07p163Y7tMmfHoyOWhz4/qWfeaE4AZMTvpCg7MnzjY7hEV1P+fnnnxu2hAnG9X909b17WmcBZwGZE25ZCzmUrkeP8Dino7b9wumaRx11lAGMyGneffddpaenV1Vz5ZVX6u9//7thv2F8L7nkEj355JMaMGCA0tLShBQR9vr111/XwQf/+iwFbHTYYYdpzZo1+stf/mLIOmwG2H/xxRcNI/7vf/9bv/3tb2vbdHP9ggULDOB95JFHdOaZZ9apDtj9ESNGGGcAxyJY4cTSW265Rdddd52GDh1qwHZeXp7eeOMNrVq1Snfeeaf5/qCDDjIHFIKP+JydgWeffVazZs0y4NwFgNapi+TAd4Dd2G6ZPn26jj/+eHXr1q1uVnW/imgL4PkzCQ8fPjyin8M13lnAWcBZoLYWIEc54ArwHYlzoAXfsLKAUAAyLK0tXvANywxIvfjii/XXv/7VAMm33npLY8eO1Z///GeNHz/+V+az4BvGfN68ebtloHr11VcNW33ttdfqnnvuMaCcApljWeLU1FTzGW1bsWKFkW506tSpivDxgu8xY8Zo5cqVSk5ONgkCAgsOBKAfQNy1a9cqmYoXfD/11FPKysoyjhWYpjpbX3StAAAKtElEQVRG3gu+kbzYwjOcccYZ+uSTT4RMF4a/uoJUBflK586df3UfiC12G2DQGVvx8dGdLteB7yCjiC2bxYsXB/V6azuRuesjzwLkhWULEvaECcOx4JHXh67FzgLOAvWzAHPf0qVLBVgMBvzqV3vD/dqCb5hsnuGDDz4QiRWOOOIIc1Mv+OZzgDfAEpacAtgFkCMtQZ4SWGoC3wsXLjSsNfLVRx991DDX33zzjanv8ccf10MPPaTLLrtMd911lx588EHTPgosOdcjdbHgG8fn008/FTIa2HUkkVwDMURBTnLDDTcYfTglJSXFAP6LLrrIsPrcExYeaQ2SIkr//v2NzARGH8eBIFvYeur2gm9kJzz/Sy+9pClTphg2nLYCyufMmWMcFBwTgDZgfPXq1UauxC4D9gF833777Tr//PMNCAf8X3DBBXrvvfdMO/gMO2CDaGXOHfiuYQ7AK2arhZczWgdIw02R4V8zkx66O7blXGBJ+PeXa6GzgLOAvxaAqXz++ed1+eWXR0wslAXfAMxrrrnGgGGAOICR3N1e8A1jDNmCzCQnJ8eAREDyM888Y8AtDHio4BsQDPhF0kIGGXADLDjgNiMjw/wbJpvYouuvv96sK+jRf/jhB910001Ga24lH7QZZh1Ai/77zTffNPUCYKkbB2Hfffc1oPnGG28UuxW33XabIQ1xJADogG9A9IknnmhYfBhyZCSsZQDvb7/91jgktA/g7QXfSG+OOeYYI72BUUfHTmIKdkSQqLBLcP/995ugS4A090KGg1PB9VOnTjXSG2zIc3N/bIoGf//99zeg/r777jNyH7Tm0Vgc+K6h1/H0GKCDBw82kb+RHgUejQO8vs/MhMX2GH9q2m6r733c750FnAWcBcLRAkgxkTHAIAPQwr14wTeSC9hmgCl/I0Hxgm/vnA5IBPwCKAGYAMRgKYgt8w2jDahmZxRpBsGaAPCRI0caUAkApk5AP3XxOXXjCKDF5nObiQWG/YorrjBgF3AM+AZYwzrjIMBkA9y/+OILo7tGrsLzAHZ79eplugRpDYCedvXp08cAYvoNthnNO3gGHTlsOedcsKaFAr4B74Gab4JWLfimzQBobE0bsQd9wPMic0Ebzk4AjP6HH35onp0xRfsPOeQQHX300eE+pBqkfQ58h2BWPGMGLYMkWABGCFW4SyLYAkxabPex9QpT4WQoEdyZrunOAs4CtbYAgBPGlgKoCufiBd8EGxJEePLJJxvACisM+2oDLr3gm53uZcuWGcYWsIyjgUQD8OstFnxz7WmnnValbUaSAVGHXMPulAK+YZ+RowB2Yda7d+9uJBsw1rZwDUwzzDnBnIBvwPTZZ59ddQ1g9e677zYgFnC9ZMkSw4jTDrTYgG701Hzft29fA765DsbZFtjrAw44wKxnMNB+gO8HHnjAtIsMMaQppLBmArqRwmBz2oAOHhsBuJF00j7sFa3Fge8Qex6PlRcH/Ru5L50MJUTD7SWX4akTMEP/W+3bXvJo7jGcBZwFnAVCsgDz4EcffWQYTQBeOJZA8E0bcRxGjx5tJBiQKABw2GS0yrDVHLRnQTZyD64F0ML2w24HA9/BAi4D7QH4BgwjLQEzIAvZb7/9jHSELCs1gW8AsjdNIgQgDD5AHtkJwJw6AdGw6eivkcx4wTfg9p///GfVfQDs3B+mHY27H+AbyQz2JEkFsh5vQYJCWkKyyiDhfe6554STgx24dtKkSYZVj8biwHcte52XiJR055xzTr0S4Nfytu7yMLEAGki2AtHAeSPCw6R5rhnOAs4CzgINagHYVQLrwnUXMBj4JvAQSQagE5kG4A/wfccdd+hf//qXCUi0EhPIFeQTgFzAd6D0pKaAyz2B79zcXJPZBC03YNoWJBsXXnihyJbSsWNHw3wTkEi6Pwr3JJASiQcMPnpyWG8CMgmixHFAhw2b7gXffP7+++9XYRX0+2AXq3/3A3zjSKBhR0dOWkIK9iaYFVkNjP4rr7xiNO3Dhg0zzg5sPTam7TxT4O5Cgw7gMKncge86dAQHsgC8eJHw7JwMoQ5GjOCfEIiJ/p9JEPYnGieOCO4+13RnAWcBHywACAc4wRJXd4qiD7epdRXBwDeVQJyQQYT81hTA98svv6zzzjtPV199tQG7sLEAbv49ZMgQzZ49+1e73PUB3wRGImcBqCJvgX2mXQDiwsJC49TQfsA3GAPWGmab68kcwuE9fEbqPw5Egk3GOYBNBrwDapF5wHgjk4UsRJuNowToJWATGQ4And+ECr7/9Kc/GT08ux6chYLTYjXfZMThXjDfZC9JSEgwjgFButwPZpxDfADi5AVn54E88gSSwtgj8Qk8hbTWnR6BP3Dgu46dhg6cSF4OZDnwwAPrWIv7WSRbgHzgTDRMLK44CzgLOAtEmwUAf+iKCeir64mOftsMcgxNMfFZMMreQmYPgCvMLLIRAiUBvgBLpDRowJF0ADABudUdskNqQH4PY46korpiZSeLFi2qImnQd/M5YBsWnvbiCCDBACST5AHwTcAmBB/6cQA615JtBHvj9JDGEI011wGoaSuMNppu5CcAZqSSSIXIE07wJf+G/UcDT0aTww8/3IBfHKg//OEPVYfsENhps50g1eHsk0svvdTYBekIDDrgm3ZjM/49YcIEMw7QtmND2oMNke1MmzbNZJ6B9bfgmwBVnscFXPr9BkRBfQBwCp4qL4HLhhIFnR7wiEx6TCJsVRJI44qzgLOAs0C0WQBGk11gggWbGoTDLnNOA+sxQNRbAN1k/wCEQprQVuZvsn+gh+ZzwC1BpcEyndi6YJcB7jDHNe18EwRJpjQYd+91ZCzhnoBUDpwBzMNwcw2gHPAL0AXcwywDvAGp3jYhJ4GJJqgRlh62GycC7TdAGsAPe84OBU4S9gBsW7IQJhzZCiAZ0Mxx89iOgEh+QxvI+gK4p07ye2MrgDu7v2jirQ2xBTahPq7F7jDbVpqJ3dlRoB3cl+fAwQjsn2h6bxzz7UNv84LwIpDGiHyhrkSXBZCfwETAZniPMY4uK7indRZwFohWCwDKAF8c2oIMryY2OFpt5J7bWcBrAQe+fRoPbL/gNaMnw7OMRg2TT6aMyGpgvvHu0dERTe4Wn4jsRtdoZwFngXpYgOwh6KiRPNi0c/Wozv3UWWCvtYAD3z52LRowNGbowAFgrkSXBdh6e+eddwzwRnPoirOAs4CzQLRZgKA/JA5ogYmJcQkJom0EuOcNxQIOfIdipVpeAwhrat1bLZvsLncWcBZwFnAWcBbwxQKsgaSgI9iOYD5XnAWcBXa3gAPfbkQ4CzgLOAs4CzgLOAv4agFS8hGYR4YLV5wFnAUc+HZjwFnAWcBZwFnAWcBZwFnAWcBZoEks4JjvJjG7u6mzgLOAs4CzgLOAs4CzgLNANFrAge9o7HX3zM4CzgLOAs4CzgLOAs4CzgJNYgEHvpvE7O6mzgLOAs4CzgLOAs4CzgLOAtFoAQe+o7HX3TM7CzgLOAs4CzgLOAs4CzgLNIkFHPhuErO7mzoLOAs4CzgLOAs4CzgLOAtEowUc+I7GXnfP7CzgLOAs4CzgLOAs4CzgLNAkFnDgu0nM7m7qLOAs4CzgLOAs4CzgLOAsEI0WcOA7GnvdPbOzgLOAs4CzgLOAs4CzgLNAk1jg/wH36PXsnHm35gAAAABJRU5ErkJggg=="/>
          <p:cNvSpPr>
            <a:spLocks noChangeAspect="1" noChangeArrowheads="1"/>
          </p:cNvSpPr>
          <p:nvPr/>
        </p:nvSpPr>
        <p:spPr bwMode="auto">
          <a:xfrm>
            <a:off x="830263" y="2126615"/>
            <a:ext cx="57340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4" name="מלבן 23"/>
          <p:cNvSpPr/>
          <p:nvPr/>
        </p:nvSpPr>
        <p:spPr>
          <a:xfrm>
            <a:off x="601980" y="792718"/>
            <a:ext cx="4572000" cy="954107"/>
          </a:xfrm>
          <a:prstGeom prst="rect">
            <a:avLst/>
          </a:prstGeom>
        </p:spPr>
        <p:txBody>
          <a:bodyPr>
            <a:spAutoFit/>
          </a:bodyPr>
          <a:lstStyle/>
          <a:p>
            <a:r>
              <a:rPr lang="en-US" dirty="0">
                <a:solidFill>
                  <a:schemeClr val="bg1"/>
                </a:solidFill>
              </a:rPr>
              <a:t>The node features of the graph representation consist of a concatenation of a one-hot encoding of the given operation and four general features associated with the described in detail in Appendix B.2.</a:t>
            </a:r>
            <a:endParaRPr lang="he-IL" dirty="0">
              <a:solidFill>
                <a:schemeClr val="bg1"/>
              </a:solidFill>
            </a:endParaRPr>
          </a:p>
        </p:txBody>
      </p:sp>
      <p:pic>
        <p:nvPicPr>
          <p:cNvPr id="31" name="תמונה 30"/>
          <p:cNvPicPr>
            <a:picLocks noChangeAspect="1"/>
          </p:cNvPicPr>
          <p:nvPr/>
        </p:nvPicPr>
        <p:blipFill rotWithShape="1">
          <a:blip r:embed="rId5">
            <a:extLst>
              <a:ext uri="{28A0092B-C50C-407E-A947-70E740481C1C}">
                <a14:useLocalDpi xmlns:a14="http://schemas.microsoft.com/office/drawing/2010/main" val="0"/>
              </a:ext>
            </a:extLst>
          </a:blip>
          <a:srcRect l="17372" t="43055" r="69940" b="35782"/>
          <a:stretch/>
        </p:blipFill>
        <p:spPr>
          <a:xfrm>
            <a:off x="2213610" y="2209799"/>
            <a:ext cx="2461260" cy="2309495"/>
          </a:xfrm>
          <a:prstGeom prst="rect">
            <a:avLst/>
          </a:prstGeom>
        </p:spPr>
      </p:pic>
    </p:spTree>
    <p:extLst>
      <p:ext uri="{BB962C8B-B14F-4D97-AF65-F5344CB8AC3E}">
        <p14:creationId xmlns:p14="http://schemas.microsoft.com/office/powerpoint/2010/main" val="3979260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8" name="תמונה 7"/>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9676" t="43055" r="50417" b="35852"/>
          <a:stretch/>
        </p:blipFill>
        <p:spPr>
          <a:xfrm>
            <a:off x="725489" y="2217420"/>
            <a:ext cx="7741920" cy="2301874"/>
          </a:xfrm>
          <a:prstGeom prst="rect">
            <a:avLst/>
          </a:prstGeom>
        </p:spPr>
      </p:pic>
      <p:sp>
        <p:nvSpPr>
          <p:cNvPr id="9" name="AutoShape 6" descr="data:image/png;base64,iVBORw0KGgoAAAANSUhEUgAAAt8AAADcCAYAAACoAc1DAAAAAXNSR0IArs4c6QAAIABJREFUeF7snQd0VcXXxTchECAhBAgl9N47CqLYQIoFu4gVK4qdv4oNK/aKgqiIvYMNFRWkKiA2itJ7DRASQidAyrd+k2/w8nxJXspLnVmLBSS3zOw5ZZ8zZ+aWSktLS5NrDgGHgEPAIeAQcAg4BBwCDgGHQNARKOXId9Axdi9wCDgEHAIOAYeAQ8Ah4BBwCBgEHPl2guAQcAg4BBwCDgGHgEPAIeAQyCcEHPnOJ6DdaxwCDgGHgEPAIeAQcAg4BBwCjnw7GXAIOAQcAg4Bh4BDwCHgEHAI5BMCjnznE9DuNQ4Bh4BDwCHgEHAIOAQcAg4BR76dDDgEHAIOAYeAQ8Ah4BBwCDgE8gkBR77zCWj3GoeAQ8Ah4BBwCDgEHAIOAYeAI99OBhwCDgGHgEPAIeAQcAg4BBwC+YSAI9/5BLR7jUPAIeAQcAg4BBwCDgGHgEPAkW8nAw4Bh4BDwCHgEHAIOAQcAg6BfELAke98Atq9xiHgEHAIOAQcAg4Bh4BDwCHgyLeTAYeAQ8Ah4BBwCDgEHAIOAYdAPiHgyHc+Ae1e4xBwCDgEHAIOAYeAQ8Ah4BBw5NvJgEPAIeAQcAg4BBwCDgGHgEMgnxBw5DufgHavcQg4BBwCDgGHgEPAIeAQcAg48u1kwCHgEHAIOAQcAg4Bh4BDwCGQTwg48p1PQLvXOAQcAg4Bh4BDwCHgEHAIOAQc+XYy4BBwCDgEHAIOAYeAQ8Ah4BDIJwQc+c4noN1rHAIOAYeAQ8Ah4BBwCDgEHAKOfDsZcAg4BBwCDgGHgEPAIeAQcAjkEwKOfOcT0O41DgGHgEPAIeAQcAg4BBwCDgFHvp0MOAQcAg4Bh4BDwCHgEHAIOATyCQFHvvMJaPcah4BDwCHgEHAIOAQcAg4Bh0C2yffMuUv0y6ooxe4so5RUB2BxRaCUpOjI0upSd7dO61ZTFSqU8zvUrdu3aN7KOSpdc68OpR0srnC4cTkECiUCYaUrqJLqqnFkK0VXqZZhHzdt2qR169apbNmySklJKZRjKYqdCg8PV1pamlq1aqUyZcr8ZwiHDx/Wr5MXa/HXyYpfv1+pzmcWxWl2fS7mCFSoGKo6XUPUfUA91W1QK19GGzD5jk9I1PBPdmvOyhAlp0DNXCvuCOBUQkpJDatLz1yepiaN6h015Bl/TNKasF91KPWgVCqtuMPhxucQKJQIpKmUKoREqFnySerW8cSj+gj5mzdvnuLj4w1JdC04CFSpUkVNmjRR9erVj7xg84Y4vXfLUi38IV5pyQ774CDvnuoQyCMESkkR1ULV/+lGOu2KVgoNDc2jB/t/TEDkOzk5WTeP2qzfVoYoKry0Tmu9X61rJalsmdJB7Zx7eMEhkJqaprWxuzV1dQNt2J6sOlWSNeamcMXUTM+uzV4wXUs1XSmlDivycIyiUxqqYnilgutwMX+zC3eL+QTncHiJu3coMXyddmubQtPC1DH0DHVq08U8DbIN8d6yZYv5d40aNQQZL1++fA7f5m7zIsAKwp49e4R/PHTokCpXrqw2bdqoUqVK2pm4S68MmK9FP8Wrckw5dbi0rBp2jlJoaIgD0SHgEChkCOyM36vFXyZr2YxdKhMWoivfaqjT+ncIai8DIt8Tpq/U8K/KqVJ4aQ2/YK+O69REISHOiAR1ZgrJwzdvTdA9HyRr8frD6t+9jO7pX0379u3VF8tGK6nsTjUNO1Zd6vRWxYiKhaTHrhsOgZKFwK7du/Trlu+0LukfVQurr771rlR4hXBt3bpVixYt0sGDBw0hPPbYYxUWFlaywAnyaFNTU7Vy5UqtWrXKBDgQ8BNOOEHjRv6iL4dsU9XGoRr8WUu1atfU+cwgz4V7vEMgNwjs379f7z8+UzOf36+aLcvrnh+PUc2Yf1eycvNsf/cGRL5vfW27Zi0+qEHdt+rGizurVCmXh8vriSjMz/vt7426cUwpVa1YShMerKK/l/6pRWUmKTKsqk6pcolqVKtZmLvv+uYQKPYIbNqyQdMTP9bBlP06vnx/tWrSxmS9Y2NjTS3yKaec4oh3EKVg7ty5SkhIUMWKFdW+bQc9f8HvWvnLTl30cowuuOmEIL7ZPdoh4BDIKwQSd+zUwyf/rLilh3TL1y3V/azWefXo/zwnIPJ91sOx2pyQqnduDlGHlvlTjB60EbsHZxsBlldPuXer9h5I07fDIrRhzx/6e/9UhcfX0eU9bnbBWLYRdTc4BPIWAbKu7/3ygpIqxeu4SuepQ4Ou+v7770VmtlatWurUqVPevtA97SgEli9ffmRDa82qdfR6/9Xak3BQQya1UNtOzR1aDgGHQBFB4IVrJum3d/bo/OdiNOCu4AXOAZHv3g/EavuuVI27K0xNG2S8o76IYOu6mU0EcOy9H9ii+N2pGj+0nOLT5mvBzqkK31pPV/S5KZtPc5c7BBwCwUDg/ZkjtD9qq46teJY6N+qub775xpQ61K1bV+3btw/GK90z/x+BNWvWmPITVhmiK8VozMXrlLT3sIZOa6tmrRo6nBwCDoEigsDo26ZpxsgdOuvx6rrygZOC1mtHvoMGbfF5sCPfxWcu3UiKLwKOfBfc3K5du9aQb05I8JLvu6e2UfPWjQquY+7NDgGHQLYQGH3bdM0YmeDId7ZQcxcHBQFHvoMCq3uoQyBPEXDkO0/hzNbDHPnOFlzuYodAoUWgRJLvxMRE/fXXXypXrpy6d+/+n8n5+eefzZFOrVu3VkxMzFG/37x5s5YuXWp2m3fu3DnXE/vPP/+Ys3Hph7+PJ/CC7du3a+HCheZ81wYNGuT6ndl5QFxcnH7//Xc1a9bM/AlmK2jyvW/fPiMXM2fONMem8WGLhg0b6qSTTlLz5s0znJ9gYsKzDxw4oF9++UURERE67rjjsn2aAeP6888/zfFvvo0MWu3atRUdHW1k2rX8QYANikuWLFGLFi1Up06d/HlpHr2lsJBvNh7++uuvYhPijh07FBUVZfQUfcVO+m7Y51p0AZuObfdtHOXHNdghnkHbuHGjqLPGNnft2tX4DN9GJnrDhg3m+D+OWQxmy2vyzQk12DxOYPBtVatWNeeJ16xZU6VL/3vcL9eD4zHHHKMKFSoEPFz2BYAv9sy38RzmBVvEB5ryszEWfBxnqGenbGrBggXatWuX4QHY5vxq1nb4vo/SL+w4OFarlndlu+zF+uGHH8wzu3Tpkid7r9ArNmqzR4Rytcwa/hj969atm3m3lVdOVUIf//77b6P/PCsyMtLvo+Bty5YtMxwmq/fl1zyWSPI9f/58M5Eci8XEeQ0mx2Y1bdpUe/fu1b333qunnnrqqLm477779PTTT+viiy/Wp59+mqt5ggxdeumlRrAx4L5E3z78888/10UXXaThw4dr2LBhuXpndm9mM9UFF1wgxv3QQw9l9/ZsXV+Q5Hv16tW6/fbbNXHiRNNnziimPzgnDOsdd9yhe+65xxDy/G58MZDgrHHjxvrxxx+zfX4yMt6zZ08T5PlrjI8v5zHGAQMG5IlxzW+Mgv2+adOmGfz69u2boYHPqA8EcjgQ5g+HQXvttdd000036eWXX9Ztt90W7O7n6fMLmnyjl+CJPkKaIB04YXsONvYcu33llVceRRobNWokyCuyjl2rX7/+UbhA5tu2bWvIIQka2vPPP6+7777bPOfNN9/UVVdd9R/9QG9Gjhyp999/X5dddlmeYu37sLwm33yRFNuwYsUKv/2uV6+ebr75Zt16661H7A5HHOKvZsyYYbCE2EyfPt1glxl5heRyPYGKv0bwhK954okngh7EeN+PfSSpceqppx6x/4FMYu/evQ0RnDJlijp27BjILXlyzRtvvKEbb7zR77OQUzC+//77jS3Pi7Z7924ThPXo0UNfffVVnpxm9NZbb+m6664Tf19zzTUZdpOAjaCIQJDjTPHL+ELklaAbnT777LNNcgoexTxip/GTEG2CBdro0aONDD/33HP63//+lxew5PoZJZJ8MzkYHM5MRZhQItvGjRunyy+/3GQJTz75ZKOMlnCRDT/99NONoWEyM1KAQGfFke+jkSoo8k0mARkgE0mme/DgwSaLxXzPmjVL77zzjnHGOKEXXngh6F+k8pWfvCLfZJQgD94AgozBnDlzDImBwOBQyWi5djQCffr0OZJlxbllp+EIzj//fEMGX3/9dXPr119/rWeffdY4ggsvvDA7jyvwawuafM+ePdskI1iVw7lir0mYkIXEAX/88cfm0/YEONdee+0RvCz55gcE2uiyN6ObGfnmHu6fOnXqf1YfiwP5Bktk0WYOSTqwwvvZZ5+ZYOSVV14x5IWGfYRAv/rqqwYLNtyec845JkHz5JNPZiiflnyzknvDDTccyc4yV2RCv/32WzOnzOd7772Xb3LOJlaIIBlsyFmgDbzwGQReyF9+NUu+sdPnnXfekdeCL4SUlXtWEggKbLCfm74VJPmGE8C5kMsPP/zQrIr4km+SpCRUX3rpJRN44M8IEK+//nqNGTPmiL1lbkl0kDgtDK1Ekm+iqYEDB5rJfPzxx/XAAw8cmQuMAhMGQSGjwtII5R40DA7RH0Rs0qRJR5EUDAhkmmURlkh8Pw7EO2n8nGv5QyNT4i/z7b0+s8w32R7+8FxKCDL6KBHv4zoaDiezT5pyHULPNfStOGe+zVdVb77ZZLVYVgZrlj69jawnCsu88m9KBWi+c8qzvB8X4fcWS+bFX1kRONvlccg+//eVH1/yze+Zz6zm0Y7BZr7J9E2ePNlkErwNo80cI9NDhw7VM888c9Tv6ZNXJnxlzH5OnHFYOfM3Xq7jD7/jb/SFMXgJkMWMDjBOf2f92/7wLmSU+zP6JgD95plWP3yNrv0dP7d9t8+013INDoAlcww7JQve92WmW/QVHYJgX3HFFYYQWvy8c+/tl1en/WFAf3g/fyyO1u7kh1MpSPLNlx6ZC+YBG47DJWNqG3i8/fbbxvEyT2QmbRkD5BldAn9We7788ktjz23LKvMN7oMGDTJky6vLxYF8Q7AJwCkx8TZsAVnUXr16mYCRAN2r7/x7woQJhgRCgshaZ+SDLPmmxIX58yWsJLXOOussgy2ZTbKt/vymb1lKVjpux4O9QVetbfLqsHdMXlniHvqATfD1mf7u4V6vfcI2+bP7Xh22fMDXFmaky5Z8k/zDnngb83j11VeboInggADT+iqv3fW1h9aGgYkvj/Al3/wezDPzP9YuWXvPPV68fTPfXpy9/sDiyd/2fl/y7SuPBOcnnniiCajAKit7m12fY8ed2+/QlEjyzUSSzWS5gyULjIdtZD4pObnkkks0atQoQ9ApDaGx1IkRYvmYGloIunWu7777rqkpwjix9IYh4jorPI899piSkpLMs8gisHzI3w8//PB/yDdRHFkFJpfAgHf5lp2gLGTtyfKwBIgz4b08z7d85aeffjKZBGoXadSYkoljWcprGAgqWGalDh0DSWkORBMhLq5lJ2Q9WDKE+EKsGbO/hkFDFpgXHDCZoRdffNFkam655RbjdBYvXmyyQCx74zyQH4I35Imf8QESgjtLfpkXZA+ZIMNO5gcZIevOvNugz0u+WWqHXNBvHCUrOETzGe0XYCxZkW+uwckis2QKx44dewQCZJpsLTJB38AKo08faYzNGnhkiswX99C3M844w4zXOkvGC4aUW0BkCXQgSZAo9IisDWPjfmSf7AVj88rzzp07jcMhiGAFi/o9cOU6bz0uxpx+k8lnWRz8+/fvb0iwDZAgABhn5pbAmlUusEZvWSFgNQSdoNQLosb7GBNZcMaA0Wa5E7zQLXQS3cKm8EyM/ieffGJ+j+2A/LG0zfN4z0cffWR0kP7TuJ/rv/jiC/M85ITMLgGRJUWMH4wpmTvzzDPNs5kblmOPP/54U4oR7K9LFiT5Rl/AjDPF/WWhwRFiQCCN3CNTdm8O+FvyjhzioNFXsKRlRr7JxhKcYhexu/gB24oz+UZu0QPsIqU6ZFTxETZTjs6AJXqGTYAY4ev81RxnRb7RNfTDlrSQtYVA4tuYc2ws7+V96DPPI1GGDrJ6iY6g4yRKvAQOW0CQhv2hzIa+ocfoMBlV7sX+sV+An9EgnCNGjDA+Ab0ncYGt5ffWzhCErV+/3pTr2X0b3IdfwJ7zLlYGeBc209pB9m/h+wlYkFXsIGWP2DL8PH8ya5mRb+774IMPzCqb5TbYOXDCtuOj4Ay8e8iQIcaGoVNgCu7ML7XT+AJKjiwWtuyEcWC3sE/o4LnnnmtspTcgAhP85G+//WbsJ/ciF2DHv2mWfIMhfoXVQa4lc8111g/jF+666y7DtR588EHj53zJN3Yef4sP4J1wO3QV/8m12EuqHLCt2H9vwI0fgruxyoPPQeZ4jh07fUXnKQ9EfpA/5omqCFaCclOGWmLJNw6+Q4cOxvDieHFYLCHxs379+hllgUzwh8lhYlCqO++88whBQXBZysCZouwILTXjOFY2r5EpwMDjVKlFgjAxWSyxsTECgaN+3Jv5hqwR/eMIIG8oDI7fS74xJtRf8276TZ9RdMaBYcEpUX9HGz9+vAky6APEiQiUbBDkEUKNoaRRl4pDQTlRQPrHMxkHDp/3FceabwwJjhWFBLdAG6STeSIwwhEwtxgGlBxsIUIYbeaGOYEIbNu2zdyDEcChUHZAVgllRiaYMwwXRogaNwgmMmXJN4adecTQQUh5J/9HJpGjjFpW5Bs5JvuPUUeWrUzgbDHizD+ElDHjqJAJ6lsZC0vIyDg/t3Xy9A1CiOHEMGMckVOcGQYfJ039niX91NRyDY4WZ9SyZUsje+CAU0M/uAcjiBMmSOEaVijQWXQOB4e+oYdcR98gDvQVp4xxRm8g+pSMIeOMgf8zNhvMoOd2LBhbfsezwJD7beCKMUa3wAf8WAJmjGQPeT/BE3s0MPxci9FmziGA7BWBrHhrvnk2JBuMzNcL27c3fUIvcXIsIRMIE0hA1pEtdJl3gQMygiyg66ziBLMVJPlGfsDI3wpNVmO25BvCyHMg5ugN8pcV+WYumT+uRSeRSRtEFwbyndNzvm3Nt7/MN/pL8AxRgpAQZBNQemu+0SECZuwAvhSMIXP+NrVlRb7RO/wk9obNjDwLEmRXlNEFbO0ff/xhbCC6h43EvvIH8oguspoMAaOv2BOCB2wBpJnVEGw0toX7IaUQSW/NN/YbDoDOWTuDPcPO8Gz0C1vnW/PN77kP/4oNpP+MA7vJag1BNfdhv1hpRK8ZM7Ye34EP4PckyjIj4FmRb5tIIWlGX3kedoGxWDuIz4A/wAEITHg//sfyF0jyd999Z8iozXxj37A3BCzYVHAkacWz6RP2iPHYPQQEM8wftpO5g38QKMGBLPnGPlMuRnDD3OH/sM34SIKH7NZ8M8/YB8aBvoIxfgwy7lvzzdxD7Jlv7Dw2FTnmHoJygnbeT4ABFtSQMx6IOnpDAAO22OuctBJLvlFwyCZAMmEAzaQhlDhLnDIOH4MCKUO5mQQUB8AhbCgkkRXCiEFHsTFYRH04B4gXxsGeUgFRY/IgXUROLJeyFG3JN46VbBbCiGDwDgyIb9kJAowyY+DIwrB8h5CgdBBknDPPRFl4HtE7RIF7IBcQBH6OgkGC+Jl1ICg976bPBAf0gf48+uijxZJ8Q37ZnOW7hIdRwUDbJS2rXGCKwbDkG9lhTnFMOCWM0iOPPGKIF89mPjBKBFPgj3HBqEOukAMylWDNMiEZVUvCkCGMO4QSw4WcIR9kdcgW4PghcBhxjBWOJ6Mo3JJvZBhjbDN9jA09gGSSzcIJICvIEwYXnYA04lwxhDSMLFkRZJ1lYhwq5BsHhj4hZ4wHI8//6Ts6Azm25BsHgyHEOSDDYEKwgnNEnnkvRBJsCEAh3DhTyBLPAQt0guuZI4wgq0XoGhkTMmRkSciCkSVHP8ksgR3BJeSAubDkm/4wT+gA+sbfBAOscHC/LTvh/SxpMnZ+BiknwwU+zAN6xDzQfwgx7+J56CJ6ha5D/AkQfDdcgjt4QbBxFuACBpB4nCP6ikOiRh/9xvFxPc/BcdEv+kPDAebUIQTiRAqSfKMTyCsZf289N6QAmfVtyKI9icKSbzKBJCqYM3QGuWFOM8t8o88Eh8wDOk+Aaje/Fzz5TtbQaW1y9JEdS76RGYijPb2EbCQZWoJbdAriaA8m8JJv5BWigg6ir+ieb9mAnRNLvll9QM9ZZaZBkAkekXP8KKs9yDPPwbZCSsli4pcJcrFjkEbsJzqFXUHHsUHYKWwOOseJNfgyatTxxTybe7E36A7zjd5hn73kG1uCDqNPJL7QYXwgskdyjD/Yby/5tqvd+AF8pk04cB+btAkYGB97DSz5ZuwEgeg4tsz6b9/VeF+ZtuSbQMBbY4/84xOQTew6iSXsjiXf2Czej68DV4IE3gUPwJ6SdWYuyMozl2BAZhjd4hpIKgEL48CHMCZ0iPkEp9NOO81k0LmGFU1sN3PIffg2bCXvhIRb8s1zeB6Y0T/mmHe3a9fOZLEJsrKz4dLKDnOPf8E+Mr++Gy5JvpJww2azUgAfo5+UIROQw/UYE3YW0s21EHD6w3j5PXaAP/i/nLQSS74hHiglRhwyw78RRBQDJQZwygEQSsguhpsJIDLC+BMlWqKOAkC2bUOImEyMPIoKiUe5IUFk0SlpoXk3XEIEyIShrBAk3m1rlXzJty2BQKAQcttw1vTLfoIYBw6pQsDIYFgnBDHCIHA9QojQYQjBBGEj620bkSEGBUJJSUswG+/P7y9cgh8ygMGCsNmG8cawg423QfwgRzgSjDOEjPsxHrZBmDE0OGuiaBqZJRQWpwL5Rh4s+eY9zL9tGDvmA2NKeRKOkPciVwSCZDBo/J55ZD6RM+9SmbfPlnxD3AgevLVqPJNAg59DSu1yOsYRmbE1rtahci2bq5BtcEBPMD4EBjgy7wYfjDgYQJJwGJZ8s5oEkbRLlWQTMcDIKkTGiwOkiPFjtBkHOoo+sXRqa+8JgpFjMEJ2wZx+gov3JCP0CIfFHwizJd+QDubM6htzh/GGUBAUYbx9N1yiu+gpTg6HZgMfghUcMU4MTBijvw2XXvKN3uOw6B/98soScoMjgigwx2SoIN/YCZ5rP+dOMAgZINNGQI29ClYrSPKN42aMyB4BlG1k8eyKjXfcrOjYVSEv+ebfyCa238oj+pTRaSf2pClkA/lnXnHGEJTiQL7RFW+tr3dfEnYFX0Pga8vBvKedZHfDpc3weu2QPamGMg3IEASfZsk3pBKfSkOv+Df6ii/2nlqDXUG/ydRjbyg/ItnEvNln8gyIIdeSVIJYesk3z0SXIOwECfZ4X4IR7Az6h13xkm9bVog9sEk2K4f4CO6hpIbn8XxIK+8kILCBMolA3onNQ9czapZ8Ywu85R74T/wVuIIBNhy7bck3GWnsnA2wsDvYIf54D4/AluBXGAc2l4QSGEGC+Zn1afQPsorfhBvAEfABjA97Zv0UsgSf4TALfg8OlnxzHf+29fTYNWwtiQvmDH3MDvkGU38bLn3JN/1Fp/E53tNPsLPMKwEa842sIUMEJpBxsvk0glL8DjKV06NiSyz5BkCEgWwYS+NkGhEyFJmIjkjUEhDINcQbYkIEzm5ihIWMHFkTDIPvmd+WtOJQIV0IBRG5XT7m/ZZ8k1VAISB09AHn4ksabNkJzyX7wsSTefQ9rxZiDsHndyg8CokiI5AYTDIMPB+hIjuHMYHgQWhQTvrnbWQyURyyPMWRfNtlbO/mFMYPRpBHezY2pApMyQLxty1tQAmJ0G0Wx2JHJgmCgFNDkbnOnhcMxjwH8k0WGeMH0fU2jB9LZZBOjA/EkqVM5M2ex428QASYX2TW7jHwNdqWfPNzyKutWUQ2GAcGlf5hLJFtMuAEkxAa5N5XtukDz8R58XvINxlosmje2nNkDkOGsUUPGCd4YwgJdq0OkKGGyDAWX9IIyQZL3ke/IMSMlVUjsmDIOO8n44EjQq4xhlzL6pU3C8dz6AfXModkhriGbB2rFLYxX8wnwRW6yZj8nXYCfjgJHAolIugR/eR+5oz3BUK+WbaF2HAv8+B1bvQJfOg3WSjGxpgh+9gdu9mQYANbBiEnc2cDk2AQ8IIk38w1Thm5sEkMxkjSBHtuG0kE9JLAiMCO5iXfrO5AAiHwzBsBNLKaFfkmWCVTie6iS8gQslOwRw3mPvONLUF2bE0usk2wToCJHeTn4A6GvkcNZpd8U36HffOuzrD6BPbonNeWQr7pG37LXg+ZZt7wmfhF70ZI7DRkk+dDbNEP7B366T2LG7IPUbXlpl7yTfmBXc3jfn5HMI7eYQutjfOSb97B77DrvuWLvIekAGMh+UIyD/JNYoMgwDbsJ7aJd2IHsiLfyDDE0DaCEXwE80Pf7N4PS77x4QQbtjEeAnX8EaTfNltuxGojc8vzmH8CHhI03r012D5sI7aHrDcNu8fPsY3W9xFYYKPABp9hyTcrE94EIvfzfwIwuAdcJxjkm9pvbDvy4/12CoECY4ar4X/BhTkFJ7L0JJfAgT/W5+TUxpZo8o1CQ15xdiwTsWwCKbCbHQEc4oCThxgQKbJcztKIzXzi6CA/vqQBUsUyEgIJSbfnTyJ89lpLvnGsTCxGh2iLbA1RuyUO3sw3v0OxqGmyztg7+TaTS+aW61A4ImWWShgnf1Ak7kU5Id9E5hBvBBKB9zYEkMwQZKw4km8cM8Sb7CdK5212pz0/gxyCD/MI6bHkG/yQAe+mQLIbkEyMKUYXwkRQx9zaAMySbxw5GVgvkeB9ZAQwQLasxd85317yjUOyGzR9jUFmNd8YWsgH5A8HhUECC/t+xmXLVHyfS0aRchEcFYaV+70NbMALg4XRxtCCC8EhpJdGlgUDi2MHp4w+2kG/yD5QPgJ5x7hbg45TxUHgZCBU6CsOAsz97UjHoII5wQP9YGXHm/2gJAGDTL/Idvgj3+guwQl6SuBhdYv7CLq4J1DyTZYK547CrP1+AAAgAElEQVRscI/vh1wIfumrPSscp8kyO/+3hAL8sTPoPfbIZp1y6hgyu68gyTdYQbz9lcF59ZWACnuVGflmjKxskHxh3rCzJFj8nfPt/cYC84SOQC6QRfS6qJPvjE47Qc4ZK34A/cIu5JZ8YzvRd+9pJxmdkAJhxUZhS+zqEvpFEI6OZfTBFIgRc4LtIhBFJyD4/pq/c76xM/h5khEQYXDgWZAu7Jhv5hv8wAUdRFe9DaJPwsTWqzN2yDey6T3aEH8BmUa3sW1ZkW8SNsifbfYEJN/7LPn27m8gIAAjMvVwEl/fQSYcgkxACzeAMxAYsV/FG+wQTPB7ZATuwLPgUPgUxoENJsmHXWMOfMk3z/etb2fVAs5CYAv3CAb5xieRdELv/X04i5/BCZkPfAo8AXuLzoMdY8OHE5zm9KM9JZp8Q15s9GqzXCzLQLRpKBwCylIEy+uQLoQFgeB3ZKRYYoEI2MPcreDzO4QR5YWgZEa+ydpAtFhS5TqME0SQYIDmJd9kviFKBAbejZX2vSiCjTrt8hEOmgjbfokLIo6TYfwYNRuEQKLor7dBUsimUxNbHMk3gQdGE2XCOPhmsC0WjB8HDEaZkW8iZxSa8iSbHePZzAHZAbLGvplvrmNevY3sAMru/bCA70d28oJ88076zBxDashOE8BRCsKSHJuM7Wk/tn8sz+NswIqSEDAhWwT59n5hjP4jq5BYno0M+pJvSCO6Ai4Eqt6lYd5H9g3nxXIf1zJmMkPINkYRecUA4iAJdgliIPGUapD58mbi0VmIMhk05siWneSEfBNwMUcQApw8xpznkunGVoBPoOQb7MnksZrFOLxHXUI8cAAQPEgCclSSyTeJERIgBFgEGqxw+Dbk2W6SoiQko8w39zFPrDzYFT7sOTLt+5Ed3w+cEWBTLobjRTax4fnxkR10jBVM5Dq6UozGXLxOSXtzn/nOiHyDkS1PwBagv3lBvv0dNeiPbPoj3yQayGyDO/7YW3qBjuOvsRHYAXSSgB4y6M20swqJvYdAYc+8mW9sC3YGwszvIMXYfEg3/hJ9t0kw+5Ed+kAJGM/B7nkb/pXEAf6X1QX8c16Qb39HDfrD0B/5xq5gt7E38AjvR4KsTUa/INfYM1uaw8+8QQx6AB/CX5Dos6WV1G0T1BKwgDs6C36+5Nv3I2O2RAXbjZ+EVwWDfIM/iRWSOl6fY/dB4XMISOgP8mB9Diur+BxWyrDHBPnsP8hJG33bNM0YuUNnPV5dVz6Q/kXdYLRSab471/y8pfcDsdq+K1Xj7gpT0wZ593nUjAZEl2y9HspD9A243s9sk/G1H2MgckV47GfWETAICsuOGGfbcLq2FhNDgTPNjHx7TzuBQJANRRn4OZlT35pvyBFLQvYjHfa9ZOyI8hFWIjSytWQqyBahgDYLyBggRYwHY4KyQUaI6OyHZiwpI5Ln/cW15tsePcZKAMSNTILvJ2rJVIADspEV+WZJlSwojoHyCJutwYBD1niGl3wjQ2QNwNg6EZwr5ILnEBxABIKV+bayg3GE2CDrOFjkCzmDGJOptn3DGZEtJvvHNcgnmCB7jAG5so3MDoSbZ6Jntubbm/nm2oz0CCzBBsNHxoWMEsaabJENkLmfrDpGH4cI0YIQUTuIcfRm19ABSsggW7wzu+QbwkApA47UOh3fTBfZFMgyNsSXfEPWyOjQfGu+6RPjAy9vCRKkm6w4GSRKZSCGJZl8U05CUgL5wyYhq97MFdlvm83GrmVFvpkLbCVkjpIFfAI6mxX55tlk+Kxu8P/iSL7JAFNWAHm1q6kZkW9/X4T2+t6sTjsJlHyjV+gEukBG3pZeMndka7EPBAzYH1umRN+ZY5o99QjiRRadTZhe8o0PZl7522405z4ysegpz8bOeMtOWCEkK47cQL69K0/YPZIrdv+M/Wp0bjPfuSHfjAebj7/zZsT5OQEepJeVd8om4Q2QbwI+fJctdQFH9vNgm7GtzAl+inkhuLF+FPIKvuiZL/nGJzIPtnwOOcO+QXqxfdjRnJJve9oLY/Kt+cZ2sEcEP4BPsNwI2YIvwYUIlEiK4nPgd96P85CkhS+QmELmctJevXWaZo4qoeQbwCCoOHgagkDmw7sERkaDZREmA0Xm97aWCmFC4Jg4SDhRNAaGTQgQAgw/BJkWKPnmfkpdIG72eD8cvfeoQaJRsolElDyfiBqyQeRJ/xAqCDzOGpICsaZ/BAEQEoSNvlNfbo9xY9MESojg83uUATLFv1Gm4kq+mRsMCiUlEEsykGx4ozSIcdsol+U5HCwZzswy31yDoSJyhmBBosnQkjXiPRg0NtWRLSCDYs9lJnPAUirv5GfMMXPI8jrENtjkG9mxtc/8jRPByfJu5BAdYWxkLzA2OB6yTgQvtj6SoBRDRcaJ7A73kSUBL4KRjMg3S6zIHcQJoo4egTd6RAYEPUI2cVoYQOQduec9ECawpS8EDxBXrgU79AijSXaULBcZCubYHgGaHfKNoSU7yrOZJ97L88nMMY8QfnSK1SHGA4EjcIIYENghVzhk9JD+49y9Rw3isLkGRwMB5z6y/sgFwR/3QTRxDiWZfEOwkCMSHthdgh9kE9uGzCAvOEyWxlmNyarsBP1H7pAd8MXpY/uyIt/cB8FgxZSAAJ9RlMk3K3WM35aYgQNECDxtWRrBIT7Hl3yj36y4ssKL/lLW5fshHPDKK/KNDFh/hR3CzkDS8JkkyyCFkHISYPgwZAT7g51AThgTtgV9xL8T5HvJNz8jmIdkotvYc8o8ORWL35F0wEf4nnaC38XeQMLxm+gyySxsEmNHj8HGnnZS0OQb+0RwAammv/aYR/4NL7LE1B41CAfC/+ErSAzZo5JJRmCb8W32S9EELsgEdhIM4TDoGckHyC2EHXLMuyHw/Mzaf+aHeaQf2T1qkDGwgkjykn7xPv6Nz/UeNYiNxt4SGPAe5gwOhfwSDNhDArDL8ELmDRuB/DAmgi+CfPZD2P1L2SXgJZ58o1Rkx1AOFMf7tUvAJGMJ8WHjgO/nczFQRHxE/BhrMsmQEcpGcAhMFhExAoQisxxG5Oc9YonICcHFgNsPaUDScPD2C5P0AfJtv8aJcSGSQ9kRHiJ3BAflIFOJsGOM7NeuWF5BMTCc9I+AgT5BkDBKZPQgi0T1KB3LdCxvcy1ECCVFEb2ngWRX0AK5viBOO7HOF2ONESdzSSObZr8ICqkk+IAA2U+w+9Z8e78MB0FjriDSzA3zzooE2QQcNBkBiBzOAtmhRMJuxkSmILlkaSAREAFkz0u+baaPPhBcsfSZ2YZLjBGG0H7h0ruyY+cFmaHWDoeFk4A0E7xhWMh+keGmX8gb17DsBkG053zTR2SJMhmcDsQH0gtRQsYhShBziLStHbXvRhYxxpwexH1gicHnffQbw4kDZLxkj8AOcsvzeT9yjtEnMwW26DIOz64m8DMMJuNGhzHC6IP9GIVdTrf9IVgCK++GS4IOPqbE/EDEMepggwFmbJAWG7DwHpwNDoqVJe6BmGDw+R1kBZ3jfvvZbnQaw4/sMB7GC/nmXjLmZPOQBV/ybVdWuB+SgS0pzhsumSPwQY/QR+wm+COv6BvOHPnkd2TIkQNbdsIyMnIF9r41rthPlqKxz17yjWyQtfTnG+gLcoE8YSuKIvlmJQ4dsx9gszoApvgAdJnMN0kAa+MItsmIIsf2TH7KGJF17J2/Deg8F/3leubP3xz48xHoIX7BBrT2GvuRH3ScZBi+jZ8xd9hq+7Ec9AKdR1+xJ1ZP8cH4Z/qNfbTkG/9HP/GF6DD6he1jpYVnYROwfbzHnghiNyzyft5LySh94hr4Be+EuPNM7A7vsGUnNjnHuOzJGtirzDZcInPINfbDW/OdkY9FLnk3tsVb3ohtIdC3yRZsDvad+SEZhU/AxsIDmFfsO3pCP+2Z3/g1cCQRYVcesOM8x9ow7CB+ihpqfBd2moAHgguxpTrA+lr+hvswLnDHN/A3cmg/JmblD17CPBIokSQjkQjPIggnQUHmnPdxeAK+jJVRm8QAK/pBIAG/sv6FfmM38DlwN/pDP7Hz2BhwoO/YGmTH+qZA+I3vNSWefCOAGBEcNlGd79chESh+j9EmgvI9zs2eJsI1GAhbbwoZ8O6uRjhQfrIGtmaKeyFOTCYTbjPq/BwnQJ8gOJBhyBWRnF1GRygRPnZO44DIvHHEGQbB+4U7BBHyjSDycwggfcOx83OEkwiUTAWChzGjTygdBomID2dOvbEtt8mJoAVyT0GRb9s3SDIrBzgRMr5gwA58DATzCi4oHXOI3IA/mKHoXsxRWLICzLn9YiXlGDgIomoIJgSOTJJ1DLyLuQQDyAPGyi7bYQztxwkIhuzKDH3AcDHHRO4ZbVbEeJJJ5/fc7+9rmJA6ZAyniyzaZ5H1YiyQalvXiDO2pyJY8g0OkHaIMcuWZAiQRbK8dkmPn2NA+Zm/45n4HY4MPcJhgTPEwFuriR5CMHHezBf6il4S7HrLhdA1jDFjoo+s/tBvdMRuZMboMqfMsXfDNHNGDTpkA5tA/3kvOOBMCZbscX+scJFVJ1BGtxgzeBNMME8QdvDmPcgL+objxYnhFHiWDcbRaTBkrtBp+oT+eW0DATbX8D4CMjsW5IbAEVuCI8zNl9ey0tWC3HDp7RtBIXqBvNigDdli/AQ52FASIvZrrCQbkAuctz98eB5yznzZ8ilklp9BGn0/h24JJfOBzKC3OT12LCvM7e/zuuabfiNv6K+3IfMQHsbDH99Ndsg48oePs34MXcO3kSjyhy/2ijlAzrk3EBnFHtOwwb7nh0OSSZrwXvwZvhlC5D3ulHt5LxlM9JTr0CvsitU7xoKthuTZkgqejW7j+7CN2Blky64481xbEmj3DPEzfDb2yb4L/03gzQqoN3DAbuNTveUpdqUVrL1fYfSVDRId9iNE9mN6mckPdo7+0BffE7GYC/rC+LE52G17hrn1AeCHLYVE4wPI3GNT6Tt+x8sL8H1wIXQPm8k1BCzYUggsWLJ6yRjBFtuNfvF+9I7/Y++8thy7y+/Qa2yqlVf02HIj9B/fRsCDPOJLWHGkkfxh3uFA2AKvrbenveDz8TPoMBlxWwbD/cwLY8aGE3jg++gn4/JeF6gO2+tKPPnOLmDu+uAhUNDkO3gj8/9ksh6Qb5Yxqc0vis1LvjHyrhV/BAoL+S7+SP93hHlNvksihm7MDoHCgIAj34VhFlwfDAKOfBc9QXDku+jNWW577Mh3bhHM+f2OfOccO3enQ6AwIeDId2GajRLel5JGvqlFpY6eGj7f4/yKiiiw3McyIcvWLFu6VvwRcOS74ObYke+Cw9692SGQlwg48p2XaLpn5QoBL/n+fGg5bdcCLUicovCt9XRFn5ty9ezCeDP1w2zuow6P+sqi2Kjxo+aW2kFqBV0r/gj8S777qXOjE0w9JDXCdt9J8Ueg4EboS77fHLBOB/bk/JzvghuJe7NDoGQjYMl3vyeq64r7C/ic7wse36I1W1M06ppkndCpQcmemRI4+gNJB3XKvdt1KFma9FiUlqyfpWUhMxV1oK4uPGbQUZt+SiA8bsgOgQJHgGDrk3kjtC8sXidE9Vfb+p3MJmU2grIRyfdjYwXe4WLWATaSsbeCjY11ajbQ6ItWaMem/bplYiMdc3y7YjZaNxyHQPFF4PH+3+nv8UkaMLKuzr+la9AGGtBHdh79MEFfzz2gPi23a/igNn5PZQhaD92DCxyBTyat1rPfhqlJTKg+uDNKqzes1G8Hv1BIqdLqXvFiNanfrMD76DrgECjJCCxavUC/7f9aoSFl1D38YjVu0MQcO2c/xsFpEZwa4VpwEOCkB460hHyfeOJJeu6yqVr4xR71vL2GbngpeNmz4IzGPdUhUDIRWL18g54+daEO7ErWXVNaq0O34HGbgMj3P8s3adDrMpnPgcfv0rXnNFJ4hfIlc3ZK0KgpWZg8d5OenhCqXftSNfTcVF1yWj2zAXPcvNeUGLpB0WF11KF8b0fAS5BcuKEWLgSWr1us+fsnaefhONUNbaPTW15qjv7iqDY+3gUp5OgvjjTjiD/X8g4Bjjvj/Gz2VoA5x75R5vXLjws05sK1UkiazhxeWecM6qby5cvl3YvdkxwCDoE8RWDlkvUae+PfWjvroFr3q6C7Pj45oGM3c9qJgMg3D3/9i2UaOyNcUilVj0xRs5hUhZYOyel7S8h9aUV2nKlp0qbth7U+sbwJunq1SNDjg1oe+ULamvWrNSv+c+0PTVTp1LKKLFVN5ctEFNnxuo47BIoiAnsP7dLeUglKLXVY4UnV1LPeANWKqX1kKHykhfOHKT/hTF7OA/b3lcOiOHaSAAXZeD/nR3PeMrX1nJnM+fDgzIdfPh0+T98/nX7MZ5VGoarTJkKlQ53PLMg5K1rvLlj5LlpY5a63e+IPasNfSTqwK0W1mkfo5s9bq2nrurl7aBZ3B0y+MSYTpi3XJ79V1LrtpQU5c614I4BzqRoZojPa7tVN59U78hEiO+o161bpn/0/a3vyWiWnHS7eYLjROQQKKQKhIWGqqcbqFN3zKOJNd9FhPlJD+QmN1SzX8hYBVhX4EAgfVrFfueUNBw4kadIHCzT1+Z3atvLoj+XkbQ/c0xwCDoHcIlC2Qmm1PKO8BjzWWo1a1DnyEbrcPjej+wMm3/YB2+MTtHz9Hm2KO6CUFGfIgzUxBf7cUqVUrXIFtW5QUTVrRP3nK2a2f3zlMXbrJsUfiFXSoQMF3m3XAYdASUKgQrlw1araUNGR1Y76mqsvBnwZkFN8KEEhkeJa7hEg280XO/lDPb39Yqz3yQQ/cdvite7vHdqybodSXdYq98C7JzgE8hiBChXD1LBdtOo2rpbhF6nz+JXKNvnO6w645zkEHAIOAYeAQ8Ah4BBwCDgESgoCjnyXlJl243QIOAQcAg4Bh4BDoFghQCkZG3+zsweCfR/sTXCt4BBw5LvgsHdvdgg4BBwCDgGHgEPAIZBjBGbN/lXT56/J1j689vUjde7Z/XL8Tndj7hFw5Dv3GLonOAQcAg4Bh4BDwCHgEMh3BH6YPFUrwzqpXETlgN6dcuigyq74XNcOvCyg691FwUHAke/g4Oqe6hBwCDgEHAIOAYeAQyCoCDjyHVR4g/ZwR76DBq17sEPAIeAQcAg4BBwCDoHgIeDId/CwDeaTHfkOJrru2Q4Bh4BDwCHgEHAIOASChIAj30ECNsiPdeQ7yAC7xzsEHAIOAYeAQ8Ah4BAIBgKOfAcD1eA/05Hv4GPs3uAQcAg4BBwCDgGHQAlEgCMA/X2AKa+gcOQ7r5DM3+c48p2/eLu3OQQcAg4Bh4BDwCFQAhB4+70PNW/jAdWq38xntKUUGlr6PwgcTDqg4+uFqGfPHgGjM+mnaVpRtpPCIqICuseddhIQTEG/yJHvoEPsXuAQcAg4BBwCDgGHQElDYORrY7Qrpoeq1Wkc0NC3b1qtmMQ5uvbqKwO6nosmT52u5aEdHfkOGLHCcaEj34VjHlwvHAIOAYeAQ8Ah4BAoRghAvnfX6hkw+Y7buMqR72I0/5kNxZHvEjLRbpgOAYeAQ8Ah4BBwCOQfAo585x/WRe1NjnwXtRlz/XUIOAQcAg4Bh4BDoNAj4Mh3oZ+iAuugI98FBr17sUPAIeAQcAg4BBwCxRUBR76L68zmflyOfOceQ/cEh4BDwCHgEHAIOAQcAkch4Mi3E4iMEHDk28mGQ8Ah4BBwCGSJAOcVb968WVu3btXBgwfN2cXh4eGqXbu2oqOjs7zfXeAQKGkIOPJd0mY88PE68h04Vu5Kh4BDwCFQ4hA4cOCA5syZo6+//lopKSmKjIxUWFiYION79+7Vvn37VLNmTZ1//vlq3bq1QkNDSxxGbsAOAX8IOPLt5MJlvp0MOAQcAg4Bh0C2EFi7dq1efvlllStXTu3atTPE218jGz5//nzVr19f1113napUqZKt97iLHQLFEQFHvovjrObNmFzmO29wdE9xCDgEHALFCoF58+Zp1KhROumkkwIuK1m2bJn489hjj6lWrVrFCg83GIdAdhFw5Du7iJWc6x35Ljlz7UZaAhCgLOCL2av018o4hYeFalDvZlq8ZrOmLNmtW85sqY2xcZowP0FX92ikA/v3afwfcbqgax1VKJOmj+fE6rQ2NdSgegW9PWOdujSuqi5No/X65JVqVquSzjimrkZ9t1g1q4TrvOPq6YOpS1S6TDkN6N5QE2YvU2JSaV1+SiPNmLday7en6PpeTTVv2QbNXrVPg09vodUbt2ri3zt0Y5/mStiRqC/+2q5LT6ivkLTD+uTXLTqzU4xqRJbVe79sVPfm0WpbP0pvTlmtNvUqq0f7Wnp14lLVr15RZ3eppzd/XKTIiAq6sFt9jZu5VAfTyurSkxpq0u8rtXGXdHXPJpq7aJ3mbUjSDX2baemaWE1atFO3ntVKG7fEacK8BF11aiMlHUjH4LwutRUZVkofzY7Vqa2rqXHNCL09fZ2OaVxFxzWvrtd+XK5mtaJ0xjF1NPr7xapeKVzndaunD6cuUanQcrrkxIb6ZvYyJSSV1hWnNNLM+Wu0LC5ZN/RpoUoVKygkJESlS//3c9KFVSTJeA8fPly9evVSxYoVs9VN7l28eLGef/55RUREZOted7FDoDgh4Mh3cZrNvB2LI995i6d7mkOgwBDYsXOPtsYn6rMN9TR5jVShjDSwvbRyhzRljTSos7Rtr/TNcunydtKhFOnLpVK/5lLFstJni6STG0oNo6T3FkjH1JI6xUhvzZeaVpV6NZLG/CnVrCid0VQav1gqHSKd20KatFrasV/q31qau0lakSBd1k5aEifN2SRd01GGFE9cmf7v3Qelr5ZKF7WSQktL4xZLvRtLNSOkDxdKx9eVWlWX3lkgtY6WTqwvvfmXVC9K6ttE+mChFFFWOrtF+ngOHE5/1ox10sbd0iVtpAVbpXlbpKs6SKsTpcmrpes7S9v3ShOWS5e2lVLSpC+WSGc1lyqFSZ/+I53UQGpUOR0Dxn9sbWnsPKlJlfQ+8u9q4dKZTaXPF0ulJJ3XKv358fuki9tIv22Sliekv2/nAan03g0aeFJds0mxsLekpCTde++96tChQ8AZb98xQb4h7TfddFNhH67rn0MgIATY47Bjxw7Fxsaa/Q78yap9+e0PKtv2IveFy6yAKoG/d+S7BE66G3LxQ2DFmg26e249tawm1Y+S4HghhZ/nFb+J8BlRcqr08zopKTlN7551QFEVKxT6MU+bNk0//fSTTjjhhBz3NTk5Wd98840pP6lTp06On+NudAgUFgQISp9951uVqdtFUprSUrMm3/Omfa6Op57vyHdhmcRC1A9HvgvRZLiuOARyisC85Zs0amkdNa6SnpV1rfAgkJIqRZY5rMs6lCk8ncqgJ2Tzbr31Vh1//PEZbq4MdBBr1qxRhQoVzAZM1xwCRR0ByPdTb01Q7eMuDngoMz5/Ta2P6x1U8j3pp2laUbaTwiKiAupXyqGDKrvic1078LKArncXBQcBR76Dg6t7qkMgXxHYu2+/Jq2voPj96Vlv1woPApDvRXHSMTEpurpT4a773rRpk5588kmdfvrpuS6R4RjCmTNn6rXXXis8k+F64hDIIQIcufnU2Amqc/yAgJ8w8/PX1eq4Xtkg36tVa+dsXXPVlQG/44fJU7UyrJPKRVQO6B5HvgOCKegXBYV8s+nrr6XrtXLDNu1POhT0QZSEF5QrW0aN61ZT1zaNCv3GrdTUVC1eE6sFyzYo6dDhkjA9+TLGmGpR6t6+kaIi/7sB7rnvVmvegcY6vp4U5o5Zzpf5CPQllJ5MXS01q5qqp3qFBHpbgVz3xx9/6Msvv8xVyYntOFn0zz77TO+8847KlCn8Wf8CAdy9tMgg4Mh3kZmqItHRPCff2+IT9dJvpfXL1kgdTpUCKIsqEkAVdCdJZkKqOlbeqTuPTVKDOjULukt+379//3698lOsJiY00cGUQtnFItkp9vawubFWuf166PgkdWh09DnKb87YrLm7amvnzyP161evq/mxPXTxnSMU4jlhI2HLOo2642z1vvxOdes3MMc4fPTUYO3fs1MDH3pLZctlv4aZfrwx9CIdStrvtw/1WnTSNcM/yHH/vDfu252ovTvjFV2rgUqHFgwBZO6oDr2oyR5VjcreySF5AkI2HvLzzz9rxowZ6tSpUzbuyvjS8ePHa9iwYWratGmePK+oPmTf/gNK3O1f3ovqmAqq32xarl6lYr4HdPlFvqvHz9SlA/oHDO+UaTO1PrKbylcM7Gx9l/kOGNqgXpin5JtPDj81cZMm72isC+psVN+WFRQRciCoAygpDz9YKlzTVibpk/UxOqbaAT3eQypfvnyhGj6ZrtemrNPHGxvqtKjV6t85SuFu/vNsjhZvTdFrK+ooNKS0Rp26XbVrVjvy7D179+mH9eF698Vh+uHtJxRWPkLXPfmJ2p141pFrtm1YoUcubKXzb3tGvS6/M8f9euOei7Rv1w7d/NI3Ciuf/QJz+vHE5Z1VMaqa6jTv8J9+1GzQUufd/ESO++e9ccb4VzXp3Wd099hZqhJTL0+emd2HpKamn7ZySp0kndmqXHZvz9frf/nlF7HhsnPnznny3jFjxpi670ceeUQtWrTIk2cWpYcsX7NRY/8up8WJ5XW4tDt2Ma/mrlzKbp1cL1kDO5RStaqBlVvk9t35Q75XacuCSapcLSbL7tqjSw8fOqTqbXuqQqQj31mCVoguyFPyvWp9rK6dVkunRq7QsHMauc8M5/FEU84xYvImjd9cT2+csk3tGtfI4zfk7nFb4+J128xoVUvbphfOrmS+iuda3iLw88J1Gvp7Aw2qt0jX9Glz5OFvTF6hPw800/qvhmnKB0+rdOlQxTRurSGv/qTwSulGOSPynZJ8WLt3xCk0tIzCo6oqJOToumSCqsNJB0wxeZmwchpzb///kG+uSdq/R2mpKZs1lGEAACAASURBVCofEZVpvbAl313PuFwD7nrlPwCR2Qop/W/tDP3bt3uHwiOr+M1eJx86aH7PfTig0DJlzTPT0lL10wcv6Ns3H9VDnyxUdO1G6acUpKWpVKmQI31MPzYs9cjP0DNWmshW79uVYAKZsuXSA9201FTt/f+fgYXv0YGHDyVp784ElSlbTuGRlVUqJESUnUxeJTWtkqLn+hTumm8+rPPpp5+aD+vktoHjW2+9ZbLelStXVvv27XXWWf8Gg7l9fmG/H+L9wJzKSkyNUMdyaxVT1mW+82LOUlLTtDYpUn8fqKd2lffomV4hiqyY/SRAdvuSX+R79R8/qdv5gwPu3oo/p6p2s47GPgbSXOY7EJSCf02eku+Zi7fq3rk19XDzBerb/b8ZreAPp/i/Ye4/q3TXH030vxZrdP7xkInC05atXKvBsxvqyuaJurpb/mQjCs/o86cnHOF22tsH1KO+9FCff0sYRkzaoD/31tO2b4dp7oQ31LHnBZr99VidfvX9OvvGx/ySb1Ob/+uP+uHtJ7Urfosh3XWbd9SZ1w1T7SZtzT17Erdr4tjHtfzPaeb/Lbv20oZl88y1NvO9fdNqff/2E1r7z29KTUs19/a5cqgatDrGLyiWfHc7a6AuGToqQ+Agsr//+LF+/vx17d+TqPBK0ep6xmXqfu71KlM2zNy3aM6P+vHdp7Vz2yZz4HblGnXV+/K71Kb76Zry8Qj99OEL2h2/VTENW+qcm5/UzrjNmvXVGN355kyVD0//VPqiOT/om9cf0sCH31X1uo31yTM3K7RsOZUPr6QFM7/WhXe8oDbd+mjZn9M1cexw7YqPVdmwCmp9/OnqfcWdioiKNoR+8ewf9cO7T2rn9lgT/NRp1l7n3PS4qtdtpoPJ0nkNE1W3RuHWi7i4OD300EN5QpJ3796tX3/91ZDvM844QwsXLtS2bds0cOBAhYcHnyzlj0b6fwu69fBX6zRnbyMNa7NSJ3dsbD605FreIMAq+7j5+/Tqoiq6rfFSXXpqy7x5cCZPceQ76BCXqBfkKfmeNH+zhs+vrSfaLdHJx7QqUUDm12D/WblRt8yqq0ENV+qyUwpXHeWSFas1eHZjDWq9U5d1CezYo/zCrTi9p8eY3TqpRaQePpEMbvrRJom79uiH9RX14cvDDOm+8bkvNeH1B7VpxUINeW2K6jbr8J/M94p5P+vN+y42GeEufS/T3sQ4zZowVpFVauiWEd+ZDPaHT96geVPGq3Ov/qpZv4XmTnxfcZtWqWnHkwz5pm77tTvPVcLWDep21pUKLVNOf0z6WJCPG5/7QrUb/5udt3NgyXfb7mcZou9t1GVXjWlgMt8zP39NX426V62O66NmnU/W6gWztWDG1zrzugfV96p7tWPrBo24uZciKldX97OvVkpKsjjai8zOHaN/0vZNazT5g+e09Lef1Ovyu9Sl7yX6a8rnmjj2Mb00fYcqVEwnwhD8dx66UkPfnqPaTdvqlVv6av3SP1UhsrIatumqvlfdZ8Y5+s5zVKtRa3XueZG2bViuud9/qPYnna3LHnjdEPyXb+2ripWrqduZA3Vg3y5N/XiEIf23jpykrfvLqHe9fTqxSeEmnQQR999/v5o1a6Zq1f4ta8qJ/ixdulQxMTHmYz1//fWXId2zZs0yZS3XXnutateunZPHFol7EhJ36vbpUaqcul2vXBCd65NjisSg87mTEPB+H6Wqc7WDevyMikE/iMCR73ye4GL+ukJNvk2ZxYgRWr58uTmuqihlDnA2ZCm7du2apyJU0sg3GD744INav369/ve//+mYY47Opn733XfmYx5cU7du3RxhvX37dt13333q16+fzjnnnBw9w3vTqlWrxBnHvXv3zvWz/D3AH/n+dOYK/ba/mRaPG6bfvhmr/70x3ZSGvHJbXzXteLIGP/+l2Ojorfkefdd52rhsvm575XvFNGplSir+mPyZ3nv0avW/c4Tqt+ys5wedrO7nXqeLhrxgSj5iVy/WM9ecYH4H+f71u3f1xctDddUj76pTjwtMacqKeTM16o6z1PuKu9Rv0CP/GYIl36nJySoXkZ59tq1Kjbq64bkvTeb4uWtPVEyjFhr09HizsZNM+Kt3nG2I74OfLNTG5Qv05ch7zMbSRu26mezz9M9G6pvXH9ZtI39Uo7ZdTeb72zce1sOfLVKVmPr69o1HAiLfm1b9reue+Fitu/VR8qFDeu3u87RlzVLd/8HvioiqZspUvhx5r2aMe1VD35plVggY83k3P6mel95hNrrO+eYdEeBcMGSEft5WWY0rp+il0wt32Qnz8Ntvv+mTTz7RaaedlmP5hRhNnDhRTz31lCpVqqRnnnnGbLykTnXz5s1677331L17d/OnKNn1QAHZFLtNt/xcQ12i4nR/3+qB3uauyyYCl326T5Ujw/V8j6Sglzk68p3NyXGXZ4pAoSbfHFl4/vnni01ALIeGhhaNM9QSEhJ05plnmqzPV199laciWNLIN06cAIYla+pQf/jhB7OBy7Znn31WTz/9tDmhoV27djnCet26derRo4duueUWQ/Bz0/gQAxm+33//XZBwuykmN8/0vdcf+X78m7Wav7+hdv04TH98m06+q9dtYojo5Pef1cCH31HDtl2PkO9T+t+sB89tpgZtumjQU58eqbGOj12nF2441WzUJGv7+Yi7TOa8cbvjj3TjpcGnGaIL+f7wiRtM6UrvK+5WRFRVc83+vbs0+f3nxKklEHvfZsl3veadTDba28IqVFS7k/pp69plevqqrjqm9wC17NLzyCULZkzQP7O+0yPjlqhGg2amXIaAIG7jKsVtXKnFc37Q7oRtuvWVH9S4XbcAyfdHeuehgUdlvg8e2Kv73vvdkOh9exI17Jwmql6nsU48f9CRvlB+8/OXb2jgQ2+rYesuGjWknzkFpkWX08yHNRq2PU7VajcyJSy7kqSz68WrRb3ovBSFoDzr0KFD5qxvMt/169fP9jtImkDgW7VqpcsuS/+Qx7hx49SoUaMjwTNngHMEIV+/5Ezx4rY/xJLvrlFxui+PyDc6t2HDBmETmZewsPTSK9sSExPN589JQpQtm77vIbvt8OHDwh5WrVpVVaoEVkOc2Tvw4SRQfPua3X5ldP3ln+5TlCPfruY7rwQqH59TbMi32fCVlGRIAYbcm01J32CV9ZdHcBo4HgxFRtdjSPjjz1msXbtWU6ZM0YQJE0zW59xzz3XkO5fCbMn3kiVLDO6vvvqqbrzxxiPzkxH5xolwL/OUUdDGXHP+MFn1jMg3MsU1WZFoAi4CA+ad+a9Ro0a+ku/4xN36YUOkPnklvewE8g153rMjTi/e2MMQyEFPf6YXrj/FnHbS5fTLNfySdup8Wn9dMnTkvw582ya9OLinGrc/QZWr1dbUT0bovg/+UEyDf0+qeOPei7RvZ/ppJyNvP1Nr/vlVUdVq/2ejJsT+usc/ypB8Z1bz/fcv3+rVIWerYuXqKvf/tdneB930wtdKST4kjj3csm6pIiKrKrpOYxNErP3n12yR7znfvqMPhl9/FPkuXaaMhoyeYl5JDfc9p9dW+YhKJuvt284e/JiO7T1Aa/6eo5lfvKFVC2Zp787tCgkJ1bF9BujCIS9qT0p59Wu4V23rFo0TL7Zs2aKhQ4fqlFNOMbIcaMPWrlixQugDtePWTsbHx5vNl/fcc89Rj/r+++9NYE0ZSvXqxSdDHAzyjT3r2bOn/v77bz366KMaMmTIUViySvzSSy8ZO0Tgk5OGLezVq5dJRNx22205ecRR97DCQZnRu+++G5APzu4LHfmW3IbL7EpN4bi+WJBvDAakDCMOgW7QoIEGDRqkY4891nwwAjJEWUKTJk0M6jgIjr7ibxwMDuKnn34yu/wpQeC6K664wmRpIOGcAPDKK6/opptu0ujRo42TGD58+H+i+TfeeMM8lz6QgWBnv8t8507QLfkm271r1y6D6+zZs00WjeZLvrn+888/1xdffGEIAKsP119/vU499dQjARnL3swjhL5mzZrmU9rIB87GZr5Xr16tUaNGGSIRGRlp5rJ///4Zni1L5v2SSy4xMrVz507z3vzMfE+cu1Jz9zXV7x8O09z/LzuBfNOfv3/5Tq/ffb5aHNvD1D9fcPtzOuWim/XgeU3VoHUXXf/Up0dOEaFG/PnrT1bPy4aY2u9xLw7RrS9PNPfSUlNT9PTA4wwhhnx/9OSNWrNorv732lRVqZl+lB+nj2xevciQVbLvvi2QDZfrFv+hp67qakpKegz4lwQkbFlvNk02aH2sqUefP+0rXfnQWLU+ro/CKkRo2mej9M1rw7Ik38//tM0Qe/D57s1H9f3YxzMk32z2vL9fI7U/uZ+ufvT9I8PZmxhv6uhjGrfSwX17tCthm2o1bm3GD47Tx7+qf375ToNfmqjVkaeqUeUUvXJG4S87sQNcuXKlIXndunUz2dSsykMIeOfPn28SGJRxUW5iGzYRm3nnnXcqIuLoAAQ9pHTs7LPPVsuWLYNC0nJnhbJ/dzDIN4mA4447zvg5MtOsrlk7SA8p7eEPXxVt2zZ9w3R2GwkkEhHYQl9yH+izmGtKNCi9GzBggEmKYUezSmAE+nzvdY58O/KdE7kpDPcUefK9Z88eQ3r4MtsFF1xgCPHXX38tlrvYaY8xoVwBJwLBokGKTjzxRLPc+eabb2rs2LGGhJMt4A/kDpL3wQcfqE+fPoZAX3jhhWaDEEaFf5Nl8F1Kw/lgaFj+4z7OtXXkO3dibsk32bc77rjDzPHFF18sAh2WVr3ku02bNma5nD8Q6tatW5tyFAz/Rx99ZEqYmJu+fftq8eLFxsmw/I3sMG84Lsg3G8Ug28w1pzQgQ3x85K677tITTzzhl4TgcPbt2ydkAHnknflJvu8fv1oLDjbWoSn/lp1AvmkpKYf17sNX6/cf07PQF97xvDnn+417+2vFn9N10wsTDJklk/ztmEc1c/xrGvzC16pQMUrPXddd7U8+RwMffFtkg5f9MU2v3tFPTTqemF7zPfF9jXvhdl1yz2h1OzP9k8iLZn+vscMuVb/rH1GfgUNzRL4pJ3nu+pNUMSpat4yYaGrDIbiv3NrXZPEf+OAv8w7KU+4YPVmVq9fRzu1b9PaDl2vTyoXmniYdTtDUj1/ShNHDNPSdX83mzykfv6QvXr7bjLlVt95KiF0nat+3b1iZIfmm1vyNuy/Q6n/matiHfymqRh2lHD6kz56/Q39M/lT3vDNHqxfM0viX7tTg579Si2N7mprwedO+0HuPXKPBL05Qtba9dHqtOHVuUrSyu9jBkSNHKjY21pBwCDUrSXZlkOAFsr1161ZDBk8++WRTauKvzIDfkyi56KKL/iMTBKwkUNiciX4Gg6jlzhJl7+5gkm+wZl6wZ++///6REhN/5BsbRqkK80dSijIf79dGmT9OpWGlA0JvfZeXfGPbmB+ew5GR2OLMyoRIVt1+++1asGCBsa8ECI58Nw5IgCifc0cNBgRVkb+oyJNvNjZCkB5//HGT4aR9++23JksJCWeZDhIcHR1tCBSEDcJNFpvNeuzq5xqMPmSbI7AwMmyWI3s5ffr0I+QbEs8X23hWZg0DBrnniC1HvnOnI17y/eOPP+qaa64xRJq5Zd695BunQoabpXKWOyEAZL+ZX7LmZGJYwYBEU28KScCxsBEMx/X888/r1ltvNXLE0i1zTzDGNdddd515L9nAevUy/lgL5JtyI7J5+Um+tybs0qSNlfTZyKPLTiz6lE4Mv6S9+dqjJd/rl80zRDotLUXNOp9iNg2uXjjHlEpc8cAYkxX+4pWhmvHZKNVvfazJbC+ZO9kQr7rNOhryzQkjY+65yJSe8AyOIFz+53TVqN9ct4z41mTPfVsgmW/e/et37+njpwerWp3G5gjE9Uv+FMcaXvXoe6bMgw/ojH/xf6rVuI2iazXUhuXzzUd/tq1frnYn9tOAe0Zp84qFGnn7GeaUEo4MjKpRW89e010hpUPMM9lEWSqklCnP4UM89rQTb9kJ/ae+e8TNvVUmrLw5eSVh81qtW/qn2VR61vWPmM2sL9/S22S9W3Xro0MH9mnZH1NVrU4T3T5qstLCKun8JvtUv1rhPu0kI21dtmyZWUUkMEUfWA1ijtArbCZfxCQwzqxExW6eZhOmv8bv0Wt7HKFvhjx3liR/7w4m+Wa1DhL99ttvG/9iN4n7km/mbPDgweaEGbtqAWFn1Q8STYO8k3jCTrK6yAZYgiROvCHzjf0lKGLVgq8XM+fsweG+hg0b+gUVu4f9JQGGv0ReHPl25Dt/NbDwv63Ik29b600GnFIBCBblI5SRUH5ABhNDwqY8jBFkm4w3pQdTp07V3LlzzXInJA7SRsNYQObJmm7cuNGQMLLd1CeS0c6qOfKdd0cN+pJvHDPGPyoqytQSUkdqN1xi4NnsCEnwztNjjz2mhx9+2GTnrr76ajP3bOKFQND++ecfU+eIE7r00ktNRpxVDjLotrGKQuadAM1uIvMnBwVFvmctXKNfdjdS3JIZ2rxigY4744ojGyDpJ3oCcV635A+16trLHKFH27p+uWZ9+aZi1y4xWeZmx5yirqdffuRDNcnJh/Xrt+9o0ewfzMdmWh/f15STHNi7U8f0utiUqyTt261fvnpTqxbMVmpKsjl55IRzrlVkFf9ZXk5hmfX1WNVp1kGtu2V8Igynr1A/TXadYwUh/6ddNkQxDVuZACD58GHNnfie6Rt9an5sD3M6CX3Zm7hdfa++z5SizBw/WvGxa3VCv6tVv9UxWrvoN/0++VPt3RGnei06q/kxp5pyHD76w1GBv0/6xJy20qXvpUemGPw4unDapy8bch8eFa0Tzr5azTufajZl0mLXLNbPX7yubetXmNrzOk3bq8eAWxVeJUbfrZAaVErR6LOKTtlJRnYOnYSskZ0mEZGdLPXLL7+s8847L9MAFpsMCUffIJpFsQWbfH/44Ycm4CHwwZYxD17yDTEmCbBo0SJTPscHjii/xBeSwHj99dfNih8+j6+ZsipMIPXAAw8Yovziiy8a8o29ox4fu0nCCh9LPTgrINSee7PovvOELSQw4LSy4kK+Hx/9mUJj2mJQjU3Nqv0ze6Kiq9dSzXo+3+QoJZUO+e8BEnzUa8XCuerYO32jcmbNfBxM0rp/fjU2sYLPyVEZ3ctKaP2UVbp2YNbvyKoP7vc5R6DIk2+W3+69915jJFj+xFjXqlXLECpLvsnWcBIG9dgQJ2rBIWlkOskC3HzzzX7rDMkEYDjIBEC+ybKTIc+qOfIdPPIN6WKuyU5TIgKBJnAiUCLg4t/87T35hBIVNmniiJhHMtc49/Ll079ayEoHhBvnwnGD1FUyh/4ajozrMmoFRb7v/GSl/j7cVP2aS+WycSiQPwfiu9nY9xp/m5EDuSYrvfH3+6z65++93p/RV9//22DEvi+Qzdi+9/i7N6O+8nn5zbulXjFxOqlV0So7ycmcZXYPpJ2AmUA3s0aZA6V9J5xwggmMc9OYF/wBK52c5EEGl0bQwIku6DunU1l7kJt32XuDTb5ZBfz4448NKabEg9UE/Jmt+WbvEgkINmBClmkklbie+8AAO8beGPyazWLbVWMSD5B0ElXgx6qxJdqsHN9www2mtpwV3sxsYXEi34yTEh1OXsvIHvhigYxl9whcEkyUC2XVmE8a85JZEOTvOdntU1Z9cb/PPgJFnny/8MILJmq/++67TWkAmyHJiJJdseQbWLp06WLKEKg3ZMc9hoOfffbZZ4aQky31GnmMPwqAUYKoOfKdtXAF4yM7vplvk/FMTjb1jiynkrmBePMHJ0K2jBNHWD61jfmGlEOocQbUd3MqTcWK6V+IpP6bM42RIeSDulXIOLWuthHY4dAoRcrs63wFRb7Xb03UpE2VhTkOyfpgn6wn012RZwiQIDucKl3QZL9iqvx7TGaevaCIPYjsK3twsiIM6ClEkXbllVfm6KhZAm6y7dQos2KG7lKCgR2BvPCHUjLqk6k1Z4NgXhyLlx/km75jB/F3kyZNMgTZkm9WD0hKQdJJNtlG8oDSOsZ8+eWXG1wosbOBByUjlOlhR/GhlFpCIKn3tw1yyDsh4fjcjFpxy3wXMTVz3S3kCBR58k1NGxkNyFTz5s1NjRqGg5peL/mGpLMDn5NMOL8UgwP5grBBujG6kC0MDcQbo8az2HxpN1y6zHfm0pxf5Jte4FSZN44wYx4h32RzINFkZZ577jnjZFkZwYHgUP/8809T703dN9lxiDtZHRwWy63cwyk5OB0yZHPmzDnylT8yQfye8hP2EGTmcAqi5nvVxm0at66GwstI5csUcqtTwrp3OEX6fqXUMjpFz/cp+mUnuZ0+CCHEG5KXVYNgooeU/FEGEehXN7mPemNIIvrPCllmKxwQRbLjZDaxBbYmOqv+ZfT7/CDfvJtSSva5YJPYZM7H6EgsYd+wa76rgPhBbCCbyMn2s0pMtttuoKRsk3lhwyUlmzyTEjwv+bZjpkSvMGa+Wa3m1J3GjRsfFXjQb5IoJNrYjO97IgxJHeafkprMSqls2aJ37pEtEn+sjOdWdkgqkShi1SGn3zZhfvFVBJQZndeOnDBm5IcVKf7PShMJJvgUzd+Htqjlh1uxHyqnp+rkVK+K031FgnzbjZG+wFM6QpkJBJxsJcuHfNwB5du0aZM5FQNjg1JAplA4CBokCgNEQ5Aw6mxegTQhUGQRIGpjxowxWXFHvgMT+fwk3/SIbDabJdmYBfkm+IJ4YxhYqeD/OHqCJmokmV+cC8YGY4l8UOfI/GLsqB2nlIX5Jxjj2DPKUDBk3E9Axnm1mRnEgsp8z1y4QcP+qqeT60v1ogKbL3dV8BEg652aJoWGSDGhCTqrffqHiEpyw+GzD4NzwAMlF+gtX91kk3XHjh2zhI99P2R/CbADfQeBOMQK/0GJoveoxCxf6HNBfpFvXku5if3CL8kISBQ11vguNomzEdb6Oo7QpfabBBM2EpKKfbRBDfugsJPMD+QaIg6JZfXXBi+sFFKuctVVV2W5+bwgyk6oVyfrzykrBG3e4xjBh4CD1Rfm2NsI1liRYaz2WGJ/8w5+/k7s4TAHVsoJgLwrr9mVHUqDKJVlLjJbZc3suegK5Uj4soz0heCK02gmT55seBN735AXdIygigCE/W6U2eAb8ZdwLDgUe65IZoKXazlDoFCTb4wh5JmNIf4akTuGhUwm0TvCwiYUNohwfCBZARQB40GDoHNGKkcheRWSaBeizTMgY9RDsTRH6QGGGyJu6+kC+eIbR86h2AQGnGubl62kfeESR00myiq7F0u7QYjyIDZUUstNBM8yM0aDeeBUAJZGMTR2xz/zSY0kARmBGU6IzUPUSGJ4CMgwfMgVQRwGkCw7Kyr0I7NGxo3gjvu4P9B64uzIiL8vXO7bv1/TF8UppHyUZm2LUkqa1DBKWrdLOpQsNY+WNu6W9hwkAytt3SvtSJKaVZF2HUz/f5MqUlKytHGX1LCyRPXK6kSpXqX0bPqyeKlORSkyTFoeL3FwR9UK0soEqWKYFFNRWrMjnWg2iJLW7pRSUqUmVaUNO6X9h6WW1dLrn3lns6rSjv1S3H6paRVp32EpdrfUqEr6fdzPc8qUllYkpPcjooy0NF6KiZAql0//eVQ5qUaEtCpBKldGqhspraVkv5TU6P8xOJgstfBgwL/j9kkJB9Lfvfv/MWhcReLaIxiUklbvOBqD2hWlSmCQIEVXSP+zaocUXlaq5cGA/i7YKkWUlYZ0SFCdGlWCIg/ZkZ3Cci21yDhziFCgjU31nLyB7Yb8ZKRbkElWPsnaBUq8vX2g9AKfQGCf1dnmGfU9P8k3uGDfKDsh6wr5ZjWQ8XP6DJsrsYOsAkDsOAqVfTCcSGL3zuDvIGLYOBIWEFiy3/gvrmNvFFlUSk5IdnGaEwQxs69gFlTZCb6aEkLmDi4AB7CZbEoHsfnMLSe4YK+x1QQUlCdyJCOZ58xWN0nWkIjBvoMJjTnA5xC0wEEg6HZDf6Dyba8jqQi2zFdOT/yhXIv5g1jTH38NH8cccbIbm3aRIUg7fyMD6Bc+EWw4xheOhLzgH3k++6rYyOtazhAo1OQ70CGhQAg/ymbreCFtlI2waRIhIlpjiYRlNLLcvvWGEH3IGkQOgc/LzTeBjiOQ60oa+Q4EE99rmEvkgSVGDKC/Ty3zO65hrjOq8UR+cMLcn5ssWE7GkNk9/si3vX5LXLye/DNaackHNLDFLn26tqbi9iZrSNs4fb25lpbESUPbx+rn+GqatbGM/td2s5buraJv15TXrS1jlZAaqfeXRujG5lsUEhauUQsidVXTraoRVV5P/F5JlzXeribRpfXcX1XUs1aCusSkadSiaLWouFN9GhzSm8uqK6r0Xl3cdJ8+XFND+w4c0k1tEvT5hhhDUO/rEKsft9bQn7GldVfbWP21q6qmrAvTba03a+Ohyhq/ooIGt9iipNIRevPvirqu+VZFRpTXs39W0pVN4tSgalk9+UeU+VR7uxqlNGJhVR1bJVEn1U3Wa0urqU7YHp3beL/eW1VDpZKTdFWLRI1fH6PNu1N0Z7tt+mZzLS2Kk+5uH6tZ8dH6ZWNZDWkTqxX7K2vCqvK6pVWsEtMi9d6SCN3QfItCy4XrlfmRurrpNsVUDtPw36J0SaPtal6ttJ6bV0Wn1Nyh42qlGgyaR+xS34YH9dby6ooI2adLm+3V1xtrqOz+Tbqnd3WVC8vZJ7/zWn4Kw/NIjEByMqsZ9tdP7DqEguw0JMWX/KGzkCgIR04/j44/gZhAUsn05aQFi3xT/kFSh7JJb4NwQwhp/JtVXogUJNQeDQlxBheOCYSMU1MPkR43bpwhpBAxns1Z7CQ8IOIQUwgXpT/8DoKOfWUzLMf5ZtaYKzLfzHV+nnYC+SYjSzKGlQxWQSxJ9iXfnG9OYoXVTTgCZ50HSr7JlJO4sc3W4JPcgYiDZKaF3QAAIABJREFUKQERBJVghdUb+3VmMs1cB56strPCYLPclnxTU08gyaos3IVVHK8vgxTbb5IQZMFtOM0NvmPJN3vaWOUgoCQrz3sYI42kJnOEjNNPL/mmZIV5ZvXYPosNuqx2cDoO5JykJr+ngR19YZ5ZRUHOvKsHNjghqICjUZ5Df0tyKxbkO7MJRIAwNigUQoTRogawqDZHvovqzOVdvzMj3ziArXHxJjtRp1ZNbd4Sp8PJyWpYr7a2bNuu/QeS1Kh+HW1PSNSu3XvVsF4t7d6zTwmJu1Svdg0dPHRYEPi6MZzKUUobYreqdo1qCgsrq9XrNyumehVFhIdrzYbNqlKpoipHVdK6jbEKr1BO1aOrasPmrQotHaLaMTUEAaE/9evWUuzWOB1IOqjGDepq2/YE7dm7z/Rp5+492pG4W/Xr1DS/3xa/w7w7NTVNm7bGqXaNaBMor90Yq5hqVVWhQnnz7ujKlRRVKVJrN2xWZES4oqtW1vpNW1S2TKhq1ayujbFbzXFg9erUMhgcPHTIjBts9u7bb/oRv2Ondu7aYzDYs3e/tu9IVP3aNXXo8GHFbkvHoFSpEK3fvEW1qkerfPlyWrVuk2pWq6KKEekYVI6MUJXKUQaDCuXDVKNatMGgNOeI16qpHTt3mf7lJAObdxJTOJ/E6iDkMCdL6xAXbDmlEXZlk1FCGqjpZZUzNw2SBlGgtC0nLRjkG1/GXhcImCU9XuJHzTpkCjJH8gjdg/hyWhcEjGwuhwx4gxJIE1lProOc8VVnSjMgjvaYR+6FWHENK3+UVPi+PyOMCJJIaAVySlhOcPb3hUvINyubBAhkuFldofyEVQFf8k2wxvjBjQw/NfI5Jd/YXMi4Jd+szFK+AcmEbIMnc8RKBLIPYWYuOW0LYs1qPcQV8s0qPCSZfkGmKf1g1YIxkcUnGGLVn1p97uFIZOacMfBOexIOcwrxhfASSLH5lqCMvrDKy+8INNEbL/mm9pv32hUqghP6y2oV2PI8SndYPWBfFSfGUeLCNSSsSGpRqkIJE0lNfk/5MEEfmHPsLx+s4+clteUp+Z69NE53zq6uh1ou0RkntCoUmGKwqGVCeFAMIvqsdtkXio5n0InZC1Zo6Lxm+j/2zgO6qqL74judFJLQQui9Ix0EAREEKypgwYYV9RMbYkNF7H4CYkU/Cyqo2FGxgIKoIIKASO+EloSShCSQ3v/rN/k/eIQX8vLyAi/JnbVYQHLv3Lln5s7s2bPPOY902K1Lz2zqUU3dFrVbd/7ZVNe0StTovjU9qm2VpTEw9oM/zNbgJvmaeEFhnHKrWBaoiBaAOSTron00jtK8B0AKHwyOv5FYAEpwMgQg4iRYlgJwBQDhaO2sk6f988oDfJflfSrrvScD35yQsGngJAQQztpfFHzb2wXdPBIVZ8E3INTmkMi8DIhFJgtwZWyzeePfnL4iRwGEg0fYvAB8uRbwDTtN6E3ALO2EXUZ7jf8Ssh/GIrJKpCzff/+9AeqAWlhm/g+QhlkH5yDHQpoF+Ebzz/ORYXINvlA8B3vQHk4DYN5t+U7swTcnLHxPOF4CzJHg8m1xUsVJMeAae5IPBd8NNgU8B5kKwBoZE4w9mxlAP4QnG21OU9iMIYlB6lleJyIVYby7FXzvjjmgWxdG6sxahzVxcMBJU9CeSuOwk6ewkywPDe6pehc+8Bfm7dOCQ031/rnxatukzql6tFPPOZSUrPt/D5d/XoZeuUiqHlwYR9sq7rPAD0u36rlNbXR/yy26+pzio66474lWTZYFyscCLM6wgACC0iTqsW8NCzmyAkAM4AOHaUCFO8IFwlaihz1ZRI/iLMNJzz2LItSl+kE9cdGJWV7Lx6JVr9aRs9IUWTNYkwdlHe1zG/MNcIT5RR4D44xUAhbcXvNdFvDNmLMReQBkWGjkPmjBcXJEMgL4Jc46baIArvEJAizbTmxgzLmO+2GHYYPZANjaz32ceHBqwbcCEEcPDtNNUAAAtI1c5MQH4A/4Jk47wN6WAZXrANF8a7ZIKCWBb+QobCLsNd8w2TbwjbwHHzk2wMh5bd8dUiYANvp4cBftIngBTpr0CXXA1rMhqciYrCxfnFvBN5qxaQtj9XVMU/UP362zm/kqLMiKe1aWDrLdm5aVq6V78rUgoZHRtI7tW/rA+u5oR0l1fP7XHk3b0kTdamfpwkbxCscLzeMLecI8Ozg2MoyNe5P11YGWquOXptcuyFedmlZYE48fWlYDT2oBjrWJLER4s7IUoh3BdKJtJSa4OwqxsHGwt2mpS1Mn0qaxC4KUk7JP715Vyy2bgdI8vypceyA+USO/r66BYTv05OVtj4I4e/ANCEaiQXAG2FeYbU5FbA6XZQHfMMi2qCb4m5FlFM21zSnfBr5xVGRMArJhtWGDYYftC1ITNNiMYxhiGGEYaXzWKBCIaLMBz9TH2ATEwx4j+2ATSp0w4jbwTRQ3+1CTPJ9oNzwDx1JnmO+SwDcbhVatWpmNABp7W0F6wreIlAapCptiIuQgOUH+hG4cZr84Z9CqMH7dCr4xGNrJdxfu1tzD7U3UAKIWeHLJSY1Xyq6VCms7SD5+1Ty2qSROCfCRzmuQpNHdvVTbQ4EXH9dHf8ZodnSkUvKDTZg1Ty75OZlKWPGZws64WAGhnp190N9HalU9VeN7JKll00aebFarbZYFnLIADBxOb64AXPsHoI1Fn41UhONwdxQc5NgUOAor50z90xfu0Yw9TTSs9lbd0AcAXhGICGfe7PReg3QjOTVLryxK1T/pzfViz93q3/mYBLMo+AZ0Io0gggtSEUCpO8B3UYfLolaxgW8yuiIBoR2AcFhrwK894ws7zc/YQCLNQF/PdTZ/CJxlAaw4AdN2nDhxmEUGAusMiw7wBqDbwDfMM+DbFmoQcpSNLjp8mHR3gm9kKmwgbIWTAJ7HqRFtAxfA9sPo25LiwfST3MrmW3B6R9Wpf7rbwTevwMexd/8hRUUfVGZ29ql/q1I8EWyYeGCvqgWHq1pQiHGU8sQS4O+nJvXqqEUjnMA8m6XFfgfiDmnjrv3Ggc/TS/y+vfLx8VX1WnXl5+u5SVDq1gpTp1aN5edXivzxnm58q31V2gIs0DhmoW21sXylNQh1oJEFeCNlAVy5Y44EoCAj4LjclYJT8ZS/CrQgOsSEpqwd7Eotp/ae/Jxsefn4ysvbM9dBrAGhsy+lMGvsqAbbddvg5sfJloqCb+5B601UE/THhKM9HeCbdvBcNokAc1uCGlhtHFLJwIqECkCN8yJOojZmGAkK7D0hHxmTyDV4TxhlCmAdZt9edgLLzfUwzBQAPOAcoIwspbTgm/CUJKGzl52gHUd2giwFiYntG8YZGhkKjqWAfWKn853bQouSN4P2we7D5lfFUi7guyIakl0kO1RYDjRhVql6FsALHOevkyVYqHpWsd7YskD5WuDjjz82TB4MXmkLQICQbETfIH8DYfJIomULOVva+uyvJ1wcbJ4r7bLVg5/O/JXbtT6nheJSPfwYUNK2v75TQK0matK25ERGZbFtWe9tHO6l3qGx6n1G8xM2Wo7AN88DzOIXAAN9usA3chLWGKQXOEaikQaU4gyJ8yQOi4w5vgkkLSQLgkXmNAd9NtIUNpjcTwZMwC9yE6KO4KMAkGUdA7xff/315uSGa5DD4F+B0yZ/CDnoLPjmBAjWHfCPUyryEnuHS6KW4HiJDAdmno0A0hnC86Kzp82w8jYHUiQpSGbYAERFRZ00UVNZx4kn32+Bb7veYZDZwv54cqdZbSsfCzApECMXr293MGfl00qrVssClcsCAGabo1lp3gzGEGBBIhW+XUAJf2A2ARtlKbDpgCEAizucN8vSllN5L3aE8a/IMZjxIwDQIuGwTwKDNImY5QBbwGzR7IywtGjC0TmfLJQi4JUwf8g7hg8fXmz3sBlEdgGph9yDgiqAUJjE+0arTUEvTXv5GSFJGc/o1AnbRxhEClGBCJmMYyZ1IKNBQsO/cfwE2BISEkaZ7N1ITYg4ApuOHXh323NwAKUUzXDJCQ+AmEgsAH8cM5GIsMEFVMNm27I8E8GF6Cx8f4SrxBGU92SzSSEiCzIfmzyGTcS0adNMeykw5ABw3rmqFgt8O+h5dsiEl3I1BFZVHUyV5b3ZuZMJFUcRq1gWsCxQ/haAreQYGsDhTAGwE1UCiQmxgwnbhq4WxzNACQxnWQoMJWCFJDRVrQCg/v77bwPArfj05dP7nLSjgYbkgcV2lNQPwIzTItegmy7aF0QLQUpCXHfALNeTVIg47vYnP1wH0Mcx0lVpF6cFbGphvIurg1jkMNk8n9Nj+whGgG407UhQ0LGzOSbuelUuFvh20Pt8GDAx9tmrqvIgqWrvzkQDA86u3ZYNrKrZwHpfywKn0gJoP3HKgnUrqdgS7Nh04gBx9N42Rg8gDhBBG+tKYf7nuBwQ70qMb1ee6Wn3QEBRnOkPT2u71R7LAhXBAhb4PkkvkaGKo6XSpkCuCB1vtbFkC8Ciffjhh4aRc4eGtOQnWldYFqiaFkDPyrE0DmT2KbTtrQF7Rtxi2D2O1G3XcRzPMbvNgQ3pCbICmFtb2DdnrcrGG70s+lb+VNXC5gXpDTZ2NQZ7VbWd9d6WBZyxgAW+T2IlHB3QXnGEUlXD4TgziCrzNegfYeRwOLGKZQHLAuVnAaIjkEiEyAlFC6CYjTBH7ziS2Y7g+TaRrMCCE7rMVmDDYa6pz1kHeuQWhHdDJ4uEhdjNVbmQehwdL2nNcZ6zimUBywLus4AFvp20JYHticXprCbRyWqtyyqABWDccDbBCceWlawCNNtqomWBCmWBjRs3asWKFQbs2RdYcdLIA8oJp2YPinEI4/c4jxUtMOQ4dQHKe/TocdKMy7t37xZyFhzoqMtiewutifYd9huHP6tUHQusX79Oc+Z+q4zMjOJf2i54j7ePt4acc77O7j+g6hipjG9qgW8nDcgkhMMAXrxWqXoWIAoACQII72RFQql6/W+9cflbAHabCAlEe8Bpi0JcZkIJ4kDp6PSJmMmA9eK02URiIGTgTz/9ZAA1J5hEagDAo+0m/jNRU3AAIyIFMYut7/v4vibaBU7o1ulf+X8DnvKEmR/PVEbt/apdr/A7LKkcSUqRosN0yw2jS7rU+v3/W8AC36UYCshQyMjm5+dnIqFYk3QpjFdJLiUcJQwdjkgWO1ZJOtV6DY+xAI5+MNXEKyYyAhpvci+0a9fuhDYCzEnsgaNlSXMx/huw27t27TKAHk0zAL9Zs2bmD+C9pDo8xkinuCFsUtgUkUrckp+cYuOfpsd9OPN9+TRPVWTjOk61IDEuSTk7QjTqmmNZLp26sQpfZIHvUnY+R5zoAgmGX5Xiv5bSTJX2cpyQyNYF+CY8VFXXhVbajrZe7LRYgHBlOFASH5lwd8QXLk6zjR6ZbH2EWrNK+VqAkz82RZxOOAqLV75Pt2o/1RawwHf5W9wC3y7amEUCfeJ5551XrHe+i1Vbt1UACwDCSdaAH4AVjrACdJjVxAphARhpmGzkH/fdd5+JK+yo8P298MILJgOgRYKcmq7lxICQjlUx9vmpsbDnPMUC3+XfFxb4dtHGOOGROYrwVjAzVjICFw1ZgW+DmUOCVFW0kBw/x+yLUV5ursJCw41+dufunfL381fDBg21N3qPyWDWpHFTxe6LVVZWppo3a2ESQSQfSVabVm2UcChBhw4lqGWLViKawsG4A2rapJkJaxa7L0YNGzQy39LuPbsUWbeeAV87orardu06qlWzlrZt36rwsHBFRNRV1M4dCgwMUv169bV7z275+HirUcPGiomJVnZujpo3ba79B/YrNS1FrVq0Vnx8nBKTEtW6VRuTCTE+Ic60j/fatz9WjRs1MaOR96hfr4Fh+nbuilJEnbomZB3Ppg20ZXvUNoUEV1e9yHqFNvD1U8OGjcy9+fkFatqk0AaZmRlq0byl4uIOKvlwsnn2ocRDSkiINzbgJO3Awf3GBgDPmNjoYm1Qq1Zt1a5V27QD+58O52/Cr5KwgygjyDRIuMHm09XkHfafP3V++eWXWr9+vYmxT8SR4gpZCMnoV9ZkOhV4+jnlTUd2yZpHWnKrVG4LWOC7/PvXAt9ltDEL5qxZszRkyBDVr1+/jLVZt1dECxBxgSx7hKSsrAVwHBWzTX8e+Ux5ylVYZiO1CO6itZm/qlpedbUJPlOb0v9Uvle+OgYO0La0lcrwSVbnakO0M3WtkgKi1d1vqKLTtiq+2jadofN1KGu/9gWsU5u8AcrKy9Bu/xVqlnOm/LwDtM1nsRpmdVZ4QIQ2aIEiMtuqYXArrcr9QTUzm6pZyBlak/WLgnNrqVVwD23I+EM+BX5qF9RXW9KWKcc7Q2cEDtKOtH+V4ndAXf0v0p60TTpULUpdvC/WgfRdOlBtk9rlD1JqbrKi/f9Vi9yzTPdF+S5Vo6xuCvEL12bv3xSZ2UGRQU20Jn+uame0VOOQdlqdPVeh2fXUIqSr1mUulH9ekNoG99GmtCXK98pVx6Bz/t8GSepc7TztSl2vpIDd6uZ3iWLStimu2ladofOUmHVQsQFr1TrvbOXkZ2mX33I1ze6lAJ9AbfVZpAZZnVQzIFLrNV91MlqrUUgbrcr5URG5LdS59tnKzE9TiwZtFVgtsNyGHnPc5s2bNXv2bON0zoaTCBiAMQAzf0NCcArEd+CKFItNCKmtiapBautXX33VZK8sTuJAWmuYcUuDXG7dXmzFZF2sXbt2qWOon/qWWk901QIW+HbVcs7fZ4Fv521V7JWkiSWFKzpwq1Q9C8CiLliwQJdffrkBHpXNcWvd5tXKDjuktLxUxWXslZe85ecToEDfYKVmJ8vby0dBftWVln1EUoGC/cOUkZOqvIJchfiHKzM3Tdl5WQoNqKms3AwDtPl5bn6O+V2wX6gKlK/0nFQF+YWY+tNyjqiab7B8vf3MMwCjAb6BOpKVKH+fAPO71Owk+Xj5KdAvRGnZhyUvL1NXek6K8gvyzDMyclPNc6r711BWbrqy8jLNvwG6mbnpCvELU15BnrmOd6Bwf6BviHy8fJSac1jVfIPMhiAlO0kBPtUU4BuklKwk+fr4O2GDHIX413C7DbCFV4GX9qftVKfqA9Wr6aByGXeklMbZjjGOk7mjqCKAb5wZV69ebUIBotO2j7ld0oxw4MABE9GE+ZO43JQ5c+YYgNe3b98TbidCycyZM01s78r2rZVkK0/4PRuwzz//3GyOLPt7Qo+4vw0W+Ha/TYvWaIFvN9oYDTisUJcuXaxJyY12rShVkZAHVoijcFfYP098TxKPLNg9S/szd6pRaBt5eVXtxCOe1Ef5Bfk6knVIrfx7qWuzPm5vGpFBnn/+eRMjG0a7pILkaM2aNQKwP/XUU04xo4D2N99804QXbNu27dFHEKOb7MJjx4494bFvvfWWOWls1apVSU2yfl9OFrDJjorLRlpOj7WqPUUWOFXgG8lfaQrramUZcxb4Lk3Pl3AtMWU/++wzo1UsDfPjxiZYVZ1GC3A8T6g0Nl+NGzc+jS1x76PXbf1Xe/3WyN/nWAZB9z7Bqs1VC+Tn5ykgPUzdGp1tdODuKrDLjzzyiAn5V9oU7cSEBjwTgxsyorjCZpXIQWPGjDka19t2LUCezJU33HDDCdr2Rx991GwKKssG1119dqrrweGcjZmjMJCnui3W89xrgVMBvpEyjn92nMLqOHaqdvRGAV5BeuTuJ9z7sqeptgoHvjMy0hUbH62s7KzTZLKSH5uUmKR1q9drwLlnl3zxab7C28tLtcIjFFGr7mluiXOPN05pB/coLSNVkpdzN53iq3Kys7V86Ur16tNT/gH+p/jppXucl5cUXr2G6taq7zBuOQzX75t+VE5ospF9WMWzLJCec0QH0/aoT/UR6tS8p1sax6L4+OOPG2a5Xr16LtX577//mvjZo0aNcnj/jz/+KOR6MNvFMVmrVq3S9u3bTfIbW8HJGdnDiBEjXGqXdZP7LADZRPSTq666yjrpdZ9ZPaIml8B3VIhGXe18nG+SN7319WR1PqeN0++8Zcle3XvdeKev9+QLKxT4XrjqR+31X62s/HRPtqkK8gu0/d+9CgwOUKN2kR7dVhUUGClBrbymOqfJcNWu5VxQ/dPxUut3rdLa9IVKzUksfDzI0QMLrF30lgNKiD6sbucdO0r3wKaa6CToNusENFB7vwFq1+KM45pJZI6voqeoRkBdbVq0V4cTU3TmuV1Vq26N467bvTVa29btVK9BXRVeK9SlV81Iy9Din5arSeuGatvFNefV6Kh9Wr98S7HPb9OlhVq0L4xqUhlKTl620uKzdXazoYqMcI/D919//aVvvvnGZPN1VdMLgEe3jV7clq3SZu93331XyJkIWXeyRFVEw+H+J5980tzKWIX1fvbZZ0/KqFeGfq0o70CfILfs1q2b1ScVpdOcaOf7H06XX4s0RTZxDg8kxiUrd2eIrh95gxO1F15iwPfsKeo8oLXT92xbFqO7r37Y6es9+cIKA77/WD1PW73+VIOQlgpNaaRqfp7PwtmAjScPgLz8PMUm7dLhmrsVlFlLF7e5QaGhYR7X5M1RG/RnymcKq1ZLNQ63Unjw8eDP4xr8/2DBVfByqt6HMZqUGaeE4O0mRN6g2teqYeQxcEpSjbV7/ta+/G0aN+IZ7diwR/0v6qWHXxkjP3/fo8387sOf9dHLs/XfT8arTecWLjU/ft8hPXLtCxp8eX9de88wl+qY99nveu2x94u996aHrtLVYy51qe6iN33x1hzJy1vDb7lA/gHFyyvc8rBiKkH37ZMcrLPbXeS2eNcPPfSQiV5SFDSX9j3IUImDJtIRCqdWb7zxhqkbOYszshFkfG3atDHgDinMhx9+qIcfrhyL78nsmXQ4Uav2LlKy937jAOzJZenP/yoiorZadvNsqZ23l7dqBNZR3fyW6tG2nyeb9LS3zQLf5d8FFQJ8w6J8umWyAV4D616jMA8Eh+XfVeX3BKIVLFwxV7uDlqtd7kD16zao/B7mQs0AxB+3fajEnFgNrn2zGkSW7PzlwmOq7C3Yd/PudVqeOkeROW10YbeRR23Bt7d4w89Krx6nccOf044Nu+Xt460Jb92rs87rcZQZBXzPnPq1Xpz16OkH34+/r3ufu0Vd+nY4oU9Da4QoJDTYLX398NXPycvHW0+/94CqBQW4pc7SVoLs5FD6PvUOHaYOTbuV9vYTricm+8SJEzV06FCXWW9bpWRFXLp0qaZNm6aEhAS9/vrrGj58uLp27ep0O9GOf/311yas4Ntvv62BAwcaMF6Zy/64WC2O/1opeQmqFVhPgT7uGa/lZTM27awhvr4+5fUIt9Sbr3wlZyWY6Ekdwnurb5NL3FJvZazEAt/l36sVAnzvi4vRD/veUtPMXjq/t2uMWPmbsmI/YW/MHi06/Kki8lvq/DOu9KiXgX2dteVFNQxpqXMaXekUY+ZRL1ABGoMM4Mv1bygtMUt3DHnsaIuRncyOeVmhfrX0xFVvKDM9SymHUxVeM8wA7ZoRhU5+RcE3gP5AdJyW/7ZGB6PjVbNuuHoO6GwkJbbTgOzMbK1Ztkl7d8QqvFaY6jWO0NQH3zmO+eZ5KxetVfSOWAVXD1LHXm3UvG0TeXk7lhzBfL8x4QM9+e44I485WWEjsfGfrUpPzVDTto3UuXd7BYUUnqjR/n17DuqfResEIx9cPVCtOzVXl74dTTKfJT+v1IeTvzDtuPKOoep7fk9tWLFF3t5eRnpjq2P9ii1KTjissy/urazMbP3xwzJ16N5ae7bHau/2GF120/nmmQdi4rVmyQYdOpikek3qqnOf9kelPYW2jNfS+f/o0IEk1alfS137djC2zMnPVmpCus5qeLEa129a5pGGzvqLL74wIQPLWgBkJM0BzCM1uf3229W6tfNHzDwfthzHzdtuu82AdyQnlblgs5/WzVK8z061UX91atbTJLGyStktwHeUkpqixbvmKCFgp/oEXKlObZzfCJa9BRWnBgt8l39fVQjwvTt2p36On67W2f01qNeF5W+VKviEfQf2aVHiLIXmNNDFna/1KAuwAH+05Xm1Cuusfg0vKzMj51Ev50GNeeunZ5Xvk6+7LyjU2FJgvv/Z84fiC/bqgRHPGaDY74KeevvZTwzovHHcFfLx9TkBfANqX374PaUdSVe9JhE6GJug3OxcjX1xtPoM6a6c7Fz97+mPtPCbJQaYFxTI/B5gf/WYy4zs5HDiEb0yfrpW/7lBDVvU05GkVGWmZ+q2x6/V4OH9DQNftDgLvn/5cpE+mPyFYawDg6spLjZBnXu3093P3mxAb/SOfXpuzGs6kpyqhs3rGa07m4kbH7jSyEyeueNV/btkvRmLaMgfevlOvXD3G0aK8/LXhfYDSE0Z97bWLN2oz1a8qeRDhzWy+xi169ZSOzftNc95efaTio7ar9cena60lHTVjKih+H0JqlO/tsZNvk0tOzQVOvaJt75kNj71m0bqYEy88nLz9MirY9S5TzvpUJAGdhrqFpD2559/6rfffnNb1lYiYhBC8D//+Y/Lzpto0HHQJM54ZXe0TEiM14K4j+SdHKLLe9xqZU4uh/kxMfmQvt4zVXVS2mt4v+vL4QkVv0oLfJd/H1Yq8E2MZY4pW7Ro4VRc2pOZFy/7uLg4h0ke3NEtMTExJjEPYemKy+LmjufY6gAI4MBUXEa4qgi+ydpHH8PGFY3qQOpq0ly3b9/epM92pWBzmERSb3focKIEorR1kugEnWxoaGi5bEAcgW82Pks3/qYjwbG6f/gzBnw/Pf0BPTfmdW1Zs0PPffiw2ndvdRz4Bqw+e+dr2r/noB6bdo8BrzC63JOVkaU3f3pea5dt0n/vfVMXXTNQl4++SHl5+Zo59Uv98f3fBuCiy/78rTn6bNoc3fPczeo9uJvSUzP1yiPvaceGXXpn/iTVjqzpEHy/+uh0dTqznWFqg6jEAAAgAElEQVSI7UuLDk3Ms2C0xw5/Uh16tNZtj19n3mnJvJWa/sIsXTXmUl179zDNmPqVfvx4gZ56b5xadGhqNhGA8dycPL36zdPCOXTiLS8Z2cn4V8covE64HrjiaafAN8/7z5Oj1LFHG1WvEaInbp6s7MwcszGJbBRh3m/qQ+8apn3iO2P16RvfGTv89+PxatmxqZLiD+uxG15U134dNfrJK5WSe0i9Qy9Tm0bHO8uWdnxxvbvB94wZM0zmV6KnVK9emMSotIVvkeyZP/30k0JCnA9LVtrneML1O/dE6a/UL1Qvt70Gd7ZOecujTzhJ/WzrFEUGN9WgRldZJ6kOjGyB7/IYecfXWWnAd0ZGhgl5tHDhQl177bWaPn16qaxHivCoqCiTnQ2wdM8995gj0/3797vl4/znn3+0ePFiwwBRP+mTp06dqt9///2UpCVn4ZowYYJ5nqO4vVURfN94440mkQf6VkAC/WIrjCMyVn700UcmaY4rhVBcF154oZo3b24cxVwpHJUuWrTIxDzeu3evAd2AGY7yO3Xq5FYQ7gh8JyYl6puYVxTiW1NPXPW6AaqAwJ2b92rCTZPVsmMzPTbtbv06+8+jmm/CK95z6QSNHHOpRo293Lw27/HzF3/o1fHT9dp3T+v7mQsMAIclrtuwtrkGMP/4jZN0+eiLdcmowXps1Ivy8vbWhP/de/QbXPnHWuNQCeA959LCdPD2BeYb8F2/SV0Fhx3rT64B7P5n4ih9M32u3nlulp754MGjkU9glZ++/WWFhAVr0qePaf+eOMN2N2nVQGmpGcKbf9oTHyo7K0fvzp8sXz8f2Wu+/QL8DKB3hvk+f+Q5GvvCrYa5X7tsoybeOlVX/ecSnX/VgEJb5RfozSdnauvaKL0+5xnN/3KRPnntGw275QINuqyvkefQNu6vUS9EKcmpOityqJo1dC1CjL39mKf4Jvr37+/KcD3uHpvs5I477tCSJUt01113mY1jaQtEBUl4/ve//5lvqTKXHbu2a2n6l2qYf4YGneHavFOZ7eOOdwN8f75tquoGNtTARiNPGnHHHc+riHVY4Lv8e63SgG/iyg4ePFgAHjzsWUTq1nU+djWpcr///nvjIMR98+bNE0kgHnzwQbcAnP/+97967LHHRCpl6ideLc+66aabyhxVoLhhAuAh2xyLF3rLlStXmogBpG0uWqoi+CZ+MPpWEiKxWSM5kq3Mnz9fl1xyiUma5OpRN6GUSJkNYADEu1LoM9rBxoDNAOObTSFjnDY6k3nQ2ec6At/E+V4ePV9JBQf04IgXjoJvpCYAwi/e+l53PHG9kZF8/MpsowNPPZymJ26eYljvfhcWpgunrP17swGsj791r75+9yfjoAVzHlS9UGcdty/BRDsZcvnZGjyin+4dNlEZ6VmqbRfWEJ143L5DRnpyxW0Xn/BqgO/XH39f41+/Wz3P6Xzc72lzQDV/vfXkTM2ZOd/IYexD3SE9AbS/9OUTSkvJ0Lfvz9O6FVuMHKSAk6PkNKNxdxZ8s8hPuf9/5r3tZSe3PXaNrrh9qGnb/K8Xa+pD76hmnfCjenN+nnzoiJl3Jn/+uEKqB5kNxaZV280mhHZ36t1Ol94wxDDlBQcDNbj7pW6RKEA2PP3002ZDWtbCSRugmwyWnCJBABBesLjTt+KeRyp5CIM9e/bo3nvvLWuzPPr+8gDfzEOEa8SZlkgxRJuxL8xxkE8kLnK0NjhjMNaY8ePH65ZbbjGRbFwtrFdEydm5c6dq1KhhEvi4e8Nlge+Se8cC3yXbqKxXVBrwzeTCJH/FFVfogw8+MGDKFuLKZiSAy9q1a00KcBYAwlc1aNDATOoAY45cYUB79eplJBqJiYlGLsA9gB97ZyHSom7bts0AZwAQ/ydpBOw5CyTSF7SOADuSQgC+8foHMHXv3t3oQZE8wGLakkyw8AH4AegkqOjcufPRo1omTv5wPZIYJieeiywiONixNzwyhXPPPddce/jwYWMGC3wf+2QA37/++qsBYBEREUZX2qRJYZg9R+AbGwIisCcyFfqH+2yFPkVKRFpupERcwymMPfhmQ8QYYQzS74yp+vXrOzxdoT7Ywk8++cSMTSRKFMbRuHHjRJrt0aNHl3UOOHq/I/BNG5ZvXKLEoF0aO+ypo+Db18/XMK6P3ThJhw8dUc9zuui37/4y4Buw+viNkzX+tbs0YGhvUz/v/dfPK40cBWZ55stfKS8nXy98/MjR6CPIQQDfF149UEOu6K/7hj2pxi3ra9jNFxxnY9hntNDIWYoWZzTfbz/zsb6b8YsemHy7qocfkzFkZ2UrMDhQbbu00EsPvav1yzebtnTo2Vq169bUrDe+NVrwk4FvGHHYfIAz7Xz+rtdN/HN78P2fiddr+C2FvisLZi/WSw++o+vvHaFWZzQ7+jq5Obmmjs5ndTBselZGtqKjYrV17U6t/H2NNv6zzQDwB98YrTyfDPUMHaqWDdqVeSzQ3wA0xjbgpyyFeQqmG9aawncD0GNMO5s1k3n4lVdeMcAOcPjEE0+4ZZNRlvcqz3vLA3wDaPv162dA7UUXXaRvv/32uJjcZDLlZI6Nvm3+K+07IuEjLjzOsZwoulKYNyGJli1bZta91NRUQzJMmTLFEA/uKhb4LtmSroDvtM1+GnLOeSZviDMlIzND3y+bpU4DnI9eZMX5dsaybrymJIdLJpchQ4aYxQJAwpFp7969DZNtK+gGSWNMOmOAN0Ac8ArYfu+99wzAIeJDZGSkYSkJbzVr1iwDVvv06WOAL2mTbZpD0ohfeeWVmjRpkvHER9JBPfweoEH9sNpIS5577jkzgTCZwCzQRiQE3IszEZnkkBbA6vBzgD5huog48M4775h2svBwPaG6fv75ZzGBUB+TFT93pBtnQ2BjXGfPnm0ApQW+jw1MwPfGjRtNFj42b0iCkHcAxouCb5gd+nP58uVm/NA/9Btxi8866yyzmSIxyQMPPCA2PWy66DdCrLEo0Q9cw/UvvPCCGSPoqRmz/J9NY9GEI7DOLGRsAmmPrXBqwngHgMNSuqsUJzv5LuYNBfuGacJVrx0HvnkuMpAX7nnD5BrFaRLwXS2omu4bNtGw12OeutHII3AQfP3xD7Tw2yX6cNHLmvX6t/pjzjJN/foJNW9XuOFZMm+FXrzvLV1373DD6sKeZ6RnGo21LZTfsgWr9O2HP+uOCdc7TJbjDPj+8ZNfjYTkqfceMBFRALk4d77z7CdGJw7gfmjkc8Yx8tE37jFtQ/M97oqnlZubdxz4LvDy0jPTH1BAoL/GjnjKnAC89MUEE5mFzcT4614wPysOfOOY+vhNUzTilgt0/dgRZhMGaP/41dlK2H9IY56+SV/873vzfMInEl0lPy9fUx74n9Yu26xXvp8g+eWqd+1L1KpR2cE378pcxEZ0wIBCGYwrhbFN9kPGp/3pDN8RQI9vDWBVUgGIQUpw+kSbAGVlaVdJzzvdvy9P8M3mhzmINc/+lK848M38w5rI2uLreyymv72N+L2fn59ZGx2Bb+Y56uGakyVU4jqICtZVItpwig1JwXzKN8GYLM1J9sn60QLfJY9yV8D3go+XqfkZjRQUXK3kB0jGd8U3yEe9zysklZwpFvh2xkpuvKYk8P3LL78YUEo2tJtvvtmkI0bbvGbNGjVtWhh+i0UAkINWlt+zU4eRAeByHw5BHL3BzMAwAmz4N0AK5gU2CADEpECBvQHQouMGiMEw82xkKnzcPA/tJEwpzDTMN/XAYKLVBVQDmpGeAMBgJDgetOkaeSfawKLDZAn4BuDDSAHkmYjI9sakRJ0lxc5lgoWVsMD3sYFpA9+ABPoXFpw+JZawPfgeNmyYOUVhM8eJSt++fU2/coQOa839gGwAMZs3+hrGj/5lEwe4B3wzvs477zzzf/oWPwX6FMkUz2Zc2BeTKTM62oDDRo0amV8RfYRTmtdee02ff/65y5IYR5+nI/DNJnLZvh91JD9RD18+6QTwzVh/c+JM/fTpQgUFBxrw3bRNI+MY+feCVbp+7OXq2KutNq3aZqKLDLrsLN33wq3avGaHnrzlJTVv11hX3DHUMLufvDrbhB28YdyVuuauyzTvi9/1v6c+0pArzjZ/kIVM/+9nJuwf0hBH8bqdAd9IOtBnI0O55eGRCqtVXT9+slBL56/SvS/coh5ndzLac0IQjn70WiOP+eWrRVrx22oDqid99rhh5J8f87o2r96h0Y9dYyK4vP30x/r9+2W6fPSFatyygebPXqw1f200GT+LA98AbRw5t6yJ0g33X242FMt/W605M+brgqsHavSj12jm1K/01bs/6j8TRqlrvw6K2blf7z0/S3UbRejJd++XX1K4Lug9zC2+KYwLwBLjknjajOfSFsYtp4UQDYDsogUwTcxuTm1s49rRMwDwzHV8ZzDlkA1sjp966qnSNqnCXF+e4Js1g1NY2wmwzZG8KPjm95BRbHY47aOP6EdIBltipN27d5vQjwBkfs9pMWsf/QVhwBiA2GA9g9FmjWONZi51BOQh0DgRhjhjvbMBdYgr5lGypZZFzmI/ACzwXfLn4Ar4njN9oUb85zyF1XTOsXr7+l06tC9Zvc93PtyjBb5L7ju3XnEy8M1HDujFQQ4AAxuJRhA2mol67Nixpi1IADj+5xobSwyg5aN/5plnzHGmveYbJyEb+GaxQEYCWOfInwmJsFfIVj799FOjqeZeJhZkCCxeXEf9aB65rqjmm0nKBr5hDWxymeuvLwx9xATBe8Gm0kbexeYwCcNA4dlcb78pKM7wFvg+0TI28M2YQOpz8cUXG1kPfQm7bNN8c2QLyGbDhaOsLU41LDa+AvQx1zOGONK1bdCQM7GgsLECfOMQzEkH/gi27IH8n0WJe1m8TlZYOGHoqQtHTk5mipMcufIBOgLffF+rN6/QwYCtenRUIfgmwQ6yE1s5GBuvp0a/bHTSROdAEgJQ/t8zHxvwCeuNHKNb/04G3IaGF54OEe4PYJmekmGAcI+BnRUTtV/nDu9ropIQF3v2e3P1zfvzhCSE48zmbRvqrmdvNiDVUfbQX79ZovdemGUycHbvX3z0j03/btebE2coducBkSWyRu0wXX7bRbpg5EAj8yCON0x4SlKqfP191K3fGTrjzLb6cMqXJpIKNlj803JzTUBQgNl0KF96+ZF3TRhBCsx5aI3q2rVlr975ZZJh128d9JBuefgqXXTtuUftt39vnAnduG7ZRhP1hdCH5185QFf+5xJVDwtWUsJhvfwwMpgtZl4AANVvWlfjJt+uRm3rKjs3XT3CLlTTyFaudLvDewBXbO75BkrjJEm/Mh8icYDssHditn8QJACkBxph5mxHhe8HAMh3ZyvMowDBskpi3GYoN1dUnuAb4oZ1hnmPU2DmMsaSPfgGSDMPQQ5BQtjWTNZA1sMLLrjAEDgQEMyZ+LRwKgyBwEnr+++/b8A3J4Q8C8YbYorxgKwFkot1rGihTtZLnklkGwpjCbIMooFx4I7Y87a11XK4PPnAtcC3mz9sB9VVeM03u2o+brSBgCcmE8AxoJXdOJMAkhOOOJENkOzB0aJd1OHSHnyzCwfsoPGGTYdVZwJjMmKiYEEE/MNEouW1hRFk4nEGfOOIBBBfsGDBcc4wLE4sgDAIOAYyaTHR2XTGOIUC+AF8ALyTFQt8nxx8wwohEYJVfvHFF43W3wa+8QtAxgQrbu98SZ/T/7DhxEbmD+y27ZidkwzYcAA9gJk6GRsAchuDBMvEwsVGC5bIUYHtxo+B0xTGNhtKxoW7w645At9JyUmaEzNNwX5hCqt2oqPuycYc8oiEg0lKik82EU3Cap4YIjH1SLoOxsSpVt2ahjEp+m2yAOPAuT86ToFB1dSgWaTbGF501QBfWPfIxnVOYNLRtJNgBykK2nDakhifLD9/PwOKaWuhM2aBYcRtkhCu4Xi/VkQNs6lwpgC6Ew4kGv08IRRtyYts92JLEvEAxHk2EU9oR0ZOqpLS49Q7/DK1bVz2UIP2beV0h80e0X5gSR3Nm/bX886ALKRzjNWS0tMjp4LZBIB37NjxBDOxueSbsfk6cAF+NStWrDBzeWUs5Q2+IWwAxYBZTk2RVNqDbwA1ax1RvwDnrGH0J6Ab0griALKKP9TBtZxQ3H333WZtRVLE2gjRwPhhTYO4gpCCKOL/rJElOXYylljfILzYEECQlNZRt7jxYTHfJX85Fvgu2UZlvaLCg2922gBljuztP070bTg0MlHzoeNIAmhBeuGolAS+SRbBIsEkwL/RIgK2AG0sEhyhckwLCMYJknjjLEDOgG9AHSwqE5N9PGgmONgjjvY4igN8I4OxOStZ4Ltsw9+e+aYfAbaAaQAEIBwGiA0WIAJGBnmJfRQINk04AhF9BIkR7DfgG7BOAXzDgsPsAb5hkThyRXZSVP+IbIiFrGiBTWLcsbHj92wQcOQtj+IIfHPU/1fcN0rPT1ewX+nDxJVHO606j1nA+A5EB+ri/iPKxSwwnhADACy+AZtzuA2I83wK0jvmQzaa+K44eyLDfQB8gBmbUlvhW2ROdMSSsvEEtJ9MQ1wuxjgFlZY3+GYegQBgs8M8ApGEjMfmcIk/0UMPPWTWojPPPPPoG7N2sgZBQEFAQAggmbT1Aeshax+AHekIhBj9iZzPVqibfoMYO1k0HVvEHU6wCTyABIbTY3cVC3yXbEkLfJdso7JeUaHBNxMAgITJhIkfaYCtoJnmdzYveY4pObYC6LKbZzFhEmHyR2bAAlCc7IQJBmadiYBjNgA4Disw0xRkA0QpsQdeTGgAfWfA9+rVq42m2D6sHY4sADuYe9gIjlst8O3eDJdFwTd9yYLCCQosD3If+qRHjx5m88aiz2bIVhgzyIdYeADmgBQAue14lGNzWDsYdJtUBInRunXrjkaxYZPIsSqg35GmkefxHMYSG8TyLI7AN8/bsG2N9gVsKs9HW3W7aIGs3Azl5eeoe/j5alTnWLQUF6tzeBsAm2RRsKbMRTg9QgAAYvhGmIfZYCI3sPnYlOb5nP7w7TC3oiumMG9St02CYF8foAxg54gtL81zPfHaUwG+eW9kkQBq1hUkHwBrZCHITehnTvVgrG2FeYhrIRhgwTlVhnCwneABynGE5dQQ8gnSgbW1aGEthbyCWS9aGGf8DvAPU47cCPDuLsbb9ryqBr7BOp9+/omWrfzrOJN7GTd5xyU5JVnn30xOgZKdoqkhMS5Jc977TZePOc9I7Zwp29fvVEJssvpc4PzGavOSvbrvuvHOVO/x11Ro8M0RGBM2UUdw4LEvMCfEM4VpJOQVIBwmBeYQMMSRGcdtRAvhZwBbJh4kBEwc9g6Xtt097DYMAeAdra6NqWHRwUub+wFqTFxMGrCG7PLZBDDZ3XfffYYlhyGwd7hEFwlTwN+8B0APNpU6YF9hC2wOlxbz7b708o7ANxMzukTAACyfTVpEnzHeWKSQoLAIMR5gh5AEwZYzFll4cKyF+WNM0Y82h0uug+FjHPCH8QGgx2EWpqkou8PvGYs4XbL42RY62zgH2BeN2VuWGccR+MYpdGHMZ0rI2qf61St3gpOy2O503ZuRk6IjWYnqHTxcrZqWz4mI7d0ARwBtQDGAjXkRXxrAOHNiWQonPMx96JLZvOLjgt+OI+kKczsRo5jTS5LClKVNp+PeUwW+AWT4DgGabfMZ4BtADYCGzLI5gNPvrJM4j0MWQBIAiFnnbGsj8yFzJHMfcyLrGXOdfTQm+pixw8kg0aCKFvqf6CacsEBqwMyXR/9WNfDNJui5VybqnOuPnSyVNLbnzlqongM6q15T53KlWOC7JIue+PsKDb6RZbAbh3W0ObnZXhHNGF7yyFJgpJFzMJnDTNqYb0AxscHx6IfNRj/N7wBJMOQ2h0vbBINjI0wMkxXg3Xa0irQFIMdxGfcjc+FZTGLcC9tJNAwc92B5APDIUmwOl7BGtIudPosaGwaYb5h52gfL5Ah8c4xn03w7kizYdzcLFc+jHY7SpVfFJDuwL+jp6Xv7eN3o6olKQr9xTMvJBhu4kSNHmig5AQEBhplho0V4SRYJxhu6bDZ0/I5Fg5MSCpIS2DquAZATJYBxwf8BLoxjtI1FFxrGAnHAARuOjtg5XWGj4K5SnMPl0m3zleIfJy9vH+XmZcnH289wJnkFefL28paXvJVXkHv03/kFuZK8zf8L/+0lby8f5RfkmaYe+3eBvL18jcMj3or8u0D55v8+x/3bR4gbuJ97j3+213HtKOnZPt6+ysunTY7bwfOLe7aPV6F+u/C9i7aj0AbY4th72/5d9L2dtQHvXfD/9jjeBgCizLxUNQxpreYBnVUjrKbbtPDuGk+lrYc5D4kBcyTzKHLC4gpjn5Mgd7OipW2zu68/VeCbdkMmAJKxNyfDgG/mN9Yd5hWkd8xJnOCxvnKqwYkyaxsneZyGANAZixBFkFisbayREBEAfOZW6gbwQjQwD/LcolFuIJVg05EtQVCV5C9QFrtXNfDN+vH8q09q8E3HEp6VZL8fPlpgoj55Hvjeo/uue7Sk5leI31do8I0jJcwczpSOwhchFeEPHz8yAq7FQRMHEnbfHKvZvPGZKJhkuB7Aw0LA9TA7tsI1ACJ27fbe9kw+RKLAGRMwRVYuAC6ADaciJhVYS54L+KV+JjVbEgGAFXUA+pCvsFNFP077bAwB1/Jz2mMDaYA8mASeBSA8WeFe6mCjUZRB5b6qCL6Z8GHy2CwVtQn9BlPDImDrAyYx+oeNE33Dpsk+EgRgmjGErIQxyTigX6nbptNnDMEeUQ/MOuz1yZLscMxfXGGs8cddpTjZCTbKys7Syl1/aHv+MjUP6yR/7wBtS1qthtVbGWfMHUmrVSeogWoG1teOxH8V4l9D9au30PakfxXgHahm4Wdoe+K/xDBQy5rdtPvwRmXlpatVja7an7JLh7MT1bpmVyVmHFBcerRa1eim9Jwjik7ZppY1uiivIEdRyWvVMryrAbc8r1FoOwX5hphn1A1qovBqEdqetFrhAXVUN6SJtieuVpBfiBqHtjXPJlV96xrdtSNpjXLzc8yzY1K2KS3niPl3fHqMDmUcUKuaXXUkO1H7UqLUukY3ZeVlaNeRDaZNtJ9nNA/rKH/vQG1L+lcNqrdQdf+a5nm1AuupdlCDIjZYLT/vALUI76Ttyf+abJmtanbX7sOblJmbZt77QOoeJWfFm2cnZ8TpYPreQhvkHlH0ka3GBmw+diSvUcvwLiam+o7k1WqT31/ndD3RV8BdY+JU18P3wakQp0C25DyO2kCIV+Z/nEErUzmV4Ju5CZCNpI15DvDNvEW8bbTgOE02btzYkFvMWRARgHBO+XDU5B4ICeZDW1hCTo45CebED5BOP+J0jqMsp8A4lkMoFS30Jzpw1rGiiX5YuzkJsdegl6XPLfBdsvU8F3xbspOSe8+NV5QU59uNj6qyVVVF8F1lO7uYFy8OfNsu3xOzS6t3LVXHRj1VLSBQq6KWqFVkB9UMrWP+XS+8iRpHNNeqqD8VFlhb7RqfoZU7lijAt5q6tzpLK7YuNkxur9Zna03UcmVkp6lHq/7aFr1BiWnx6tGyn2Li9ygmaZe6N++rpJRD2n5gvbo376fs3Gzz7O4t+snH28c8r12DrqoeFKZVO5eocc2Wqlerofl5ner11Lx+W/PvYP9QndG8u/7Z9qe8vX3Us01/rdr2l7LzstWzZT9t3L1GKVnJ6t6ir3Yf2KGDR2LNs+OSD2hX/Fbz8/TMVG3Y+495dn5Bgf7duUSdGvdSYECweXbziHaqE1ZX/+xconqhjdQksoX+2bFEYYE11b5JZ63c/qf8fQPUo3VfLd+yWAUF+erZ+myt3blC6dmp6tGyv7bHblJiapx53r6EvYpO3Gmel5yaqK371pp/5+bl6t+df6lb877y9wvQobQDalqndalCAXr6mAdQIylhcwvJgN+Lo1MfQDpyPNjUkogHT39n+/aVB/iGdMFvBOb6nnsKk0bZCiQDp3UQBEjbIHLY8OPPhP8LBAT3Ed4RuYmNpOB3nDpDOtky+SKfA7jjcMmGHSkmEVC4BpICcE09jggDZCvIQgHGRQv9i/zSXRI7C3yX/EVY4LtkG5X1igrBfEcf2KO5B95R88yzNKT30LK+s3W/AwvE7ovRouRPVSOnsS7sfLVH2YjJ8uPNL6hpWHsNaDiiXHSAHvXCp6ExRjazeLLJrjjm/CdOQwusR1oWkJEIEiUI2QIO8IBxfCYcacoJzYk8zN4xsKLbsDzAtys2YT4AtLPJKU7Tz8kr1/B7WxScos8CvHMNANqdp3SuvJPtHgt8l2w9zwXfluyk5N5z4xXpGWn6bPtk1fFqqgvbXl9m5x43Nq3SVLU2aqVWpv2g1uqrszud71HvxfHonB3vmOP/8+vdrPCwcI9qX2VozK7oKC058pWCUiJ0ee9bKsMrWe9QwSwAKCJUHZGfkD/wfyQPyPXQfxdluJEQ4vcCm+qsYx6yQuRmgEskhzC9nhSycOeeKC1J/Uz1cztqcOdhFawHK0ZzGVefbZ2iyOAmGtRoZIX3lSjJ6pVL823JTkrqb7f//ucNXyo6f70a53VWk5D28vP1d/szqmKFJnFI1kFtTl8ibx9vDYy4Rg3rF6Yy96Ty94ZFWpc/XxEFzdXCr4eCAoM9qXkVui1IG3Z5/6PU/AR19Rmqzu2dD/1UoV/carxHWYDIGyR+QStsK4BknNFxjEYLbstObPs9jug4qtt8Khy9EGCb0IXomAHfgHjAOqwuf3AaRJeML44jf5hTaaT4Q/H6NW6mfFNCNaL7rR61MTiVdijPZyUdTtRXe6aqRWB3nduqfOLjl2f7S1u3Bb5La7FTc32FkJ1gisOHk7UwarYO+e4WEQtskQdOjZlK9xQDaA8cIe6BatRzn0Nc6Vrh3NVocLPzshScH6q2PgPV/Yyezt14iq9ikfx90w/aq3UmMkUutOoAACAASURBVIaPT9lCm5V381MOpSkjJUsRTWuW96PKXH9ufpYCvIPUTN3Vu80gh87LZX6IVYFlgRIsQAQNIgMV1fYynxKKk3wIaJbtU9bj6Iee2FHqceYMwuHh6IcuGQfpotFR0CYTypMoH2ibcQi0j3x0qjsNVnbO6pk6Ui1anQPOV5uGnRQUGHSqm1Epn8dG7lDSIf0dM0/7vbaqp88wde3gmeudOzvAAt/utKb76qow4JtXRj+2fe8mHfGKV05ejvus4OaaMjMy9NsPSzTksnPkF+DZINHby0vVVF2Nw1spsu6xyC5uNonbqtu0dYMOe+1XTn6WCT/niSUnO1u/zV2iM/v2UHgdz84KSdg+75wANQxvoaaNrDjenjieqkKbiMaEhpvwgcXph8mtQFQMGHAbAEcfTpIqErPY68IB1YT+hDHHAbAoY+7IpoQWhX0nLCvZaE9X2bU3SkuTvlWWV6pCfSKUuCvtdDXFqecSecekayk+Z4tT9ZT3ReH1guUVkqOkzDi1COqic1tdWd6P9Ij6LfDtEd1wQiMqFPj2TBMeaxWsBbFPYW6cmew9/X2s9pXOAjB0MGiwa7YU86WrwbraskDVtADxoJk/cbQ8WSGMJ2w3KexDQkLMpURHIc+BLa4+9ZDfAUa7tOHp4uLiTAKtiRMnqmHDhqetM/bH7dOmpL8Vk7RDvqGFcek9taz8faOatm6gOg082xeHdAI+6dVVz7e1+p4xqMr4jgG+n5n6hM4acYbTQ+iXrxapS+/2qtvwJBku7TZbSQlH9OsXf+nCUQMU5mSGy93bYrR3a6y6DXC+XbEbD+mR2590+j08+UILfLuxd2BZOBol4Y6juONufJRVlQdagDjtxLclzq19/G8PbKrVJMsCHmMBNq0kaOG7wdGypBIVFWViTgPAiaBBfgXi5pNRkUJ2RrIxknHRlUKsfpw5SUrmCc6Y2MdTS/KRJH3y8Se6/fY75O/n+X5Yzjrmeqq9XWkXp0A/zf1JmVkZTt+enpZu/Cj8A5zr0/z8AuNLkZ2dJX9/50/7ia5VmkRZwSHB6t61h9Pv4ckXWuDbDb1DKCWOLMl4aJWqZwG0hGvXrjVZVIs7Mq96VrHe2LKAcxYgGRnOkKQwd7YQAWXGjBm6++67DUgg5vfYsWMNWCYmNCnK7bXhztZruw7HT8A79VjFsQU4YWBjwN+VKda61d8lW4AEhKx7nPAXdVIG7POH5HRFf8dY4WdVcRNU1KoW+C55nJV4BSl1iTXryOmnxJutCyq8BYikQKZR0ipbxbKAZYHSWQCJSN++fdW2bdtS3UjylmnTphknTJK+IBNBA46TJRkYy1KIkEIadPTkVnFsATJV9uvXT507d7ZMVIUsALAmvj4SME6sbrrppuPennFBkibi9ENIsUFbtmyZCRvKqRWnWyRcuuCCC6o0CLfAdxk+GjKBMRAbNfK80HxleC3rVictwIkHR9RMMFaxLGBZoPQWgEFjAX/44YddOjVCo0169BEjRgiHTMA383HdunVL35gidwAWyAxZv379MtdVGStAYtmlS5cqDaDs+5VsoUgPnZUJcTJDhJ2KVrKzs40vBXIvogj9+++/ioyMPPoaL730ksmWymkWGzMkYsTphwnHHw55Lt/tK6+8YqRjVbVY4NvFnk9PTzepc9Ep1qhRw8VarNsqsgUADTiIdezYsSK/htV2ywKnzQLz5s0zoPvcc891uQ0JCQlmsSca1u7du418xR0+NzDfREopS9tcfikPvpFTAU4aLr74Yg9u5alv2ptTnlH78EwFBTqnk44+mKwOF92hdu3anfrGluGJNvDNt4Yz56233moiFdm+OXvwzcYVlpzCZpb/s0kZPHiw8atgswIor4rFAt8u9Pr69evVsmVL4y3tjknehSZYt5xGC+zcudM4VOIo4ijt9WlsmvVoywIVygKAZjJU1qxZtnj4LOiwaAACQgW6o+zYscOw6Jdffrk7qqs0dbzzzjsGeJ/OaDCeaMyXn3tMowc0UmhIoFPNW7ouSt5tLlbv3r2dut5TLrKB79q1axvi8dtvv9XcuXNNoiqKPfhmfTzrrLP06KOP6pFHHjn6CvhlQF4R2pP4+1WxWOC7lL3OUQvHLKNGjbKAVyltVxkuh/VBo3rnnXcqONjKslkZ+tR6h9NjAfSfhBjkSLqsBZ8LFn3mZjTg7ihssjlWv/LKqhEPuiSbIadA1gPhVFXZypPZqKqBb7Tbb7/9ttH9E1r3l19+MZtoe/BN+E+cl5GfNG7c2JgvKyvLhAZFJsapFRGLqmKxwLeTvY62G60STkHs5jwhBJWTTbcuc5MF2HghMbG8+91kUKuaKm0B4nMj28JZvSwFB0ticw8fPvyo/tsdaeI54QQ0uBqysCzv5In3uhKVxhPfo7zaVBXB988//2zi7D/wwAMmNj4MN86W9ppve3sTpWjChAn67LPPNG7cOBPOs6oWC3w72fMff/yxyXqGV75Vqp4FiGiyf/9+XXHFFZaDUdXrfuuN3WwB2C8WXiQirobnTE5O1syZM41zJQAZKRjH2QBmd/jhzJ8/X2PGjCl1FBY3m8pjqkOGg2OdLbmRxzTMQxpSVcE3MpRLLrnEhNuF/WYzXBR8E5zgk08+MVITJGKcHD/22GNlCgfqId3ucjMs8F2C6TgWgenEM7mqHo+4PLoqwY1MGuhIOTKzEudUgg61XsEjLICjJSeIOF65Umyp5mHOibhhY7q/+uorARKJqlCWQhQWwLe9I1lZ6qvI9+bm5prERTbHuYr8LuXZ9qoKvvn2VqxYYfwA0Hd369bNhOi0RTuJiYkxMfhhyRlDaL979ux5Qgzw8uwbT6zbAt8n6RWkJhyh3HzzzYqIiPDE/rPaVI4WYNFh8SWsUq9evcrxSVbVlgWqlgWeeuopw1KXlkVNSUkxWWSZm0eOHHkCw03sb+pGU1oWZ2gyZqL3JppVVS8kkANc3XDDDVXGFJBuu3fvkpfscqiX8PY/z56pey5qX2UcLtF8A6htG98nnnjC4CWkuUQyAXy3bt1at912m7mORFiMobIkv6pMA9AC3w56E8cSJl+8cAlfRQY1q1QtC8THxx/N2laRGG82DNErf1TirrXy8Q9S3V6X6+CercqL+Uf1z7pG8QeilbNziSK6D1NKapoyty1UjQ6Dle3lr/RNvyi0xZnyDq2nw+t+UPWGHVWtXnsl/DNbIRFNFdq6r/Yv/VyBYXUU1m6gYlfOUWCAv8I7nqfYNb+qWn66ana5WPs2/y2/lFjV6Tlc+6PWy+vgBkX2Gam4mF3K3f2XIntfpaTEQ8re/odqdblQ6dkFytyyQGFt+ik/IFypG+aqepOu8qvTQkmrv1VIZGuFNO+hg8u+UFCtBgpt01/7/v5GgcHVFd7hXMWumqdqPvmq2elCxa5fLP+sQ6rd/VLt37Za3oe2q+6ZV+jg3m3K27tc9ftdp4QDscqOWqw63S5VanqGMrdig3OV7V1N6Rt/VmiLXvIOa6Aja79XSIMOCmzYUQkrv1ZInaaqbmzwhQLDaims3SDFrvxBgQG+qtHxPMWs/U0BuSmq1XWo9m1eLt+UGDU4a6SCQ2vI28fHygL4/1MIuk8ScNx1111OS7iYk/G5IVwZ7NqAAQOKnZCmT58ucjDAiLtSjhw5YhxBOSJ3h3zFlTZ4yj1sdpAFYf+q5GT5w5xvVS1ulRrUCTtJV3gf/V1qRoa++2ONxl9/bpUF32xYSJyzatUq890AvsmCec455xh/DHThRX0xAOdl2SR7ynfiSjss8O3AamiXfvzxR+MQQPpUq1QtCxB7FI0/mbsIp1QRCpNcXOxupSXFq0XmGil5l+TtJ0V0kDKTpOS9UuQZUlaalLRTqtNOKsiXErZJtVoWXhu/RQpvJFULk+I2ScERUvW60oENUmCYFN5MOrBO8g+SajSXErZKXl6F9yftlnKzpNqtpZT9UkZS4TPSE6Qj+6XIjlJWipS0q7BNednSoR1S7VaSl7cUv02q0UTyCy5sR2g9KaiWdHBD4d+hDQufXS1UCm8qxW+WfPykmi2kxCgpP1eq1Vo6HF34nIh2UmqclBYnRbSXMg9LyXv+3wbpUlJUERs0l3wCpLitUngDqVoNKW7j8TbALjWwwXrJv5pUo0WhDSi8R9IeKTfTzgaJUr2uUk62YlPyFdnnKstRWzLJNQjfZ4t+UNL3RYQNtKRER7nllltUq1atk97C9bDfTZo0KXUSE/Srf/zxh66++moD8qtywY5vvPGG0ecSVrUqlW9nf6UOvrvVunEdp1478XCqpn7+ux65bnCVAN+ER4T5Rj5mD6jBTdddd52JiAP43rRpk6655hrDdjsC2WAtvtOqWCzwbdfrHGUSSo6JxsvLy2VHoKo4kCrDOwNgOWIl6xiLcEU68di5daOax3wpBdYoBKgclwKMrXJ6LZCfbzYj+d5+yup+p2Hrq3LhZIaskc8++2yJmk/Y1ujoaOOo1bVrVyMlcbawgX766afVpk0bEe7MmegnsLxoydGuluZZzrapol2HQyv2L6t+vqK9N+21wHfxvcY6yclQQEDACSdQfN8LFiwwioFBgwaZUIIkqyqu4KhZVWUoFvj+/1GBU+Wnn35qnOouu+yyijhfWG0uowXw0l63bp1J+lHRTjz27d6u+vvnFbLBftZpTRmHgntvL8hXjm+QCtoOl79/gHvrPsW1EaUERpRFlsICTLx7Z5ONsWgz1+IoebLC5pdrids9evTo49JXO/vKyEdw/CJKESw2c7sjEA5QgFXfvHmzYXnx8ajqZevWrYZ8YuNSFYsFvqtir5/ady438A1rwQTK355eSJFq2puVqYi6kR7ZXBsTz98VoVSk/gcMcOqhggL5+ft7rDQAgFMcyDmcnKSw/YsK5R4VZIxUhHHsljYi70k5oPyIjvJud6lbqjyVlfAto6H+5ptvjC8M87oNxMKC4TRJCFYA9cnkCdRDaEHCkJ0sTwKs9bvvvmsYV5ixsuRU4JloUD///HMDwslYiZSM7wimG2aXbx+WjjCiFW3TXR7jAMabRGI4ylUkfxd32sIC3+60plWXIwuUC/g+GLtXubv+VAO/I4XaTg8uSamZevPrP3Vhz+bq3qFsyR7K9TW9/bQ3I0jezfqpYdOW5fqoslaenBivrB2LVTf/QKEW14NLZnau3p+7Us0jAnXhWa45aJ2S12PPFRCqXX7t1Lh9zxMAya6F76tZwV7lhjZQXoGXfHy85evjc1zTzIYoJ9f8nN+7WnJyc9mnyM/Xx2mHOftnFbYjT5LjjbnZaPr5uto8z7sP8J0crZzwFvLrdr3nte8kLSLkHhF/YKDReSLJKloAr7DGOEQSgWTo0KEOGWYikXzxxRe6//77HT4RIE94v6VLlxq221lNuLMG5V3QoBI6lDYDwtu3b6/69es7W0Wlv44+4PvkZINTjapaLPBdVXv+1L2328H3jk1r1HLfbCk3QwquK/l6dgruvIJ85cN4eh8PVE5dFzj5pLxMKfWAkRXENBquhm17OHnjqb3sYMxu1Y36VEo/JFWvXyEkEIkpGapZ3cOlGqDd1P1Sdppia/RV3Z7DjmPBD6yZr8i0DXrh0yWaOmu+Bp/ZXrOeu0O+vsfGdVR0nPrc9JyeuuMyjbnqXJcHxrWPvq3EI2ma/dLdCg4s/QJNOwbeMUlpGVkO29C7Y3P99MY4l9tnf+PBxCPaH5+sds3qKcDfzy11ulSJl7cy21yhaoFBLt1+Om7C/+Xxxx9Xy5YtTciwkgonSGSaRK5AAo2i4I0wZKRqh30uWmBbp02bZp5DZITKFAEhMSFOCXu3KSUpviQTnvbf/7t+swK9stWuY+fT3pbiG1CgmpGNVLdpOwUFh5RLO08F+P5rXZR82lxsNrVWqXoWcCv4TsZZccN0paWmKLX9KEU2aVX1LFqOb7wvZq9qbvlIAT4FSuk6RqHhJ/f6L8emOKya4+i4Re+pYUGMYhsNV4N2Vmxsd/ZBRnqa/LfMls/BtYprN1oRTdsdrT4jI12Bu3/VhKnv6fn3f1SAn68+eOoWXXthn6PXbNtzQO0vf1yT7rtSD4y6wOWmXfnQmwZ8f//qfS6Bb9rR/bqn1LRebQ3seewdbA1q3qC2xl53ck2ws42f+vHPevLt77Thq+fUtP5pilwD852WoPz63eXdwvVNj7Pv7I7rkOKRDANgUJqIP7Cm+E2gDcfh0SaTg3X+73//q2eeeeaE5hFdhMgIo0aNMkC/shTY9SNbFqnm/t/kBRnl4SUrJ1d/bz6g3u0izfzhseX/pawFgTW1p94latquq9ub+s3XX6qD3x61KUW0k1c+X6SHrhvkdLSTJWuj5NvWAt9u77wKUqFbwfee7ZvUZPv72lFjgFr2qXjaxorQZ2uWLlCXI79of/NrVa91N49qcmz0HjXY9qHig1qqTp+KdbzuUYY8SWOSEw4o/J+XtSKnjXpdcuvRK6N+/0gtCvZowqxlmjRzvpGENIgI158fPKbIWoVhwooD31nZudp74JAC/H1Vv064Q7lKSlqmAVIhQQG66uG3TgDfgC4AeW5uniJqhp5UjmID3zcM7as3HjlxnKCwsfdtABQcSDiserXDHMpRMjKztT8h2UgdImuHqdr/M9wcob/08c965t3vtebzp9W8YYRRuuQX5MvH2/voMzj54lrbz/Ly8k2wGK7dl5Cs8OpBqh5UzdgwLz/fMOn8DNa/qA8GbP6++GQFV/NX3dphpk4T0jFpj/JrNJd3N89P2gKDDUgmlJgjmUlJ3wpjAQacTHeEFKQArnFstI8igub6ww8/NDGBua6yRT3Yt2WF6u+erbTASMXX7qew2p7pT1RSf3ra7/Pz85QQu1Mtj/wln/wcxba+WQ0au9cx1ALfntbrla89bgXf+zYtU/3o77SxzjB16HaMcat8Zjt9b7R3+yY13vmRtocNUKvezofeOhUt3rVjm5pFfaikBgNN0hGrlI8FUuY8rGpNOsqvy7GMc7ErvleDrC2aMGOR3vvuT9067GxNmjFXd145SNP+H+AWBd+ArE9+WmaYYYAzQLJ9i/qact9V6te1UGYQfTBR90z6RIv/LYxnPbBHO8XGJRngaWO+127bqwde/kKrNu82etG2Tevp2TEjNKR3B4cGsIHvGy/pd7Rtji4EyL46a76mfbFQ6ZlZBgCPGnqWnrjtMgVV8ze3fDJ3qZ56+zvFJaUYvFynRnVNGH2JbhjaT0+9851gvtMzs1UjNFjTxl+vvfsP6aWP5mnH95MUXr1QEjd74T+668WPNe+NcWrbrJ7ZXKA55x3nLlmr6RNv1iUDuurL+Sv0+LTZOnQkTf6+PjqvdwdNHjtSDSJqGOnaJz/+pafemaOE5FR5e3sZO7w5fpS6t2tiwHxq82EKCatRPoPCjbUSGmzmzJkmFbSrDt4A7blz5+rVV181ToyAeTLgIUmhoCGfM2eOAd04Vrr6HDe+tlurys7KklZNV+bheGV1u0N16tZza/1WZdL+XVtUb8v72hXUVc0GXOtWk1QU8E3SqfT09OPenU0sCQIJs1mW74owgXzDOCM3bNjQJfumpqaaOjp27Gj8KxwVfEEI8Tlw4EBzykbUMZysSc6zbds240/C7xw5//7555/GAZzfOxNO1KWXKKeb3Aq+YzcuVYOYOdoUMVztu1o6pvLos+iozWq0Y6a2h52tVr0vKo9HuFznzh1b1XznDCXVt8C3y0Z04sYjcx5WaIszpI6jjl6N1Cs4+jdNmDpd079brB9eHav/fvCTfl2+UT+9fr/6d2t9AvP9459rdf3j7+jsbm10+4gBQh89ecZcAyTnv/Wg6tQI1chH3tLi1Vt13zVD1K5Zfb355UIt37BT53Rva8B3Ukq6zh/zkmGE77/ufFXz99X/vvrdMOnfvXyvenVsfsIb2cD3ub3a6/7rjt+kwVp3bt1Ifr6+ev79H/Tih3M1enh/cS0bgDc+X6i7R56ryWOv0vY9B3XunZPVrU0T3XvNEOXk5pkNB8/+9e2HjKZ88sx5mv3rP3pp3Ehd3K+zZvywxDDhiX9MM4Cc8um8v3XDxPe09MPHdUarhrrgrqlati5KTerV0sX9O+u2EQO0MzpOVz7yli7s20k3XHyWtu7Zrykzf1bPDs30xaQ7FXMwSeffNVWdWjU07TucmqHH35ytmqHB+uuDxxWQl6Ks+r0V0MzzE7eg827RooUiIiKcGI3FX7J+/XpTT69evfTTTz+ZjJbITwjpCjgn1XT16pUz7nlCfJxqb/5AB/JrK/Kc0WWyo3Vz8RZIm/+Mgms2UHanUW7Ny1FRwHfz5s0VExNznIEArkQgwmmZZFOuOs4uX77cxPH+6quvTNQhV8rOnTsNiH7wwQd17733OqyCDQSJeEhB369fP/Xv39+ELwW0k+TppZdeMo7YbCY++ugjEQ0JSRxl2LBhSkxMNL+vaBlYPRp8cxSM4w4aQjInVYSdDfFiYY527NhhYtOimezQwTED6MpgrmrgG93k7bffbnbATCRDhgw5zmws5GSjfPPNN8VE5EohBNmtt96qa6+9Vtdf77pcZvv27SasGemz6fs+ffoYBsLdxRH43r74K7Xy2qkJMxZr+pwl+v3dRwwYHXT7ZLVpGqlf//eQYbHtNd9D7pyi6AOJ+vnNcWpav45href9tU6XP/imXrz3SnVr20SD75ys8TdfrIm3X2YkFADb7tc+pU6tGhnw/daXv+npd+cY50uYYAoM+OD/TNEdl5+jSfddVSz4zszKUbWA450gm0TW0o9v3C9vean3jc/qnB5tNePp0YaJ5n2uHv+WlqzZrk1fv6Btew9oysx5evo/ww1opv2vfbrAMN4/Txun3p1aGubbpvkGTPM7Z8D35l379cNrY9WrQzPRToB1QnKKln800UhvkJ2yOXj2ve+1aPp4A7Yvue9VTbjtUo2/6SLT3h8Wr9Hf66P0yI0XKCz7oPLCm8mnxy3uHg5ure/QoUN69NFHi41YUpqHoRtfuXKl2rZtq3PPPddE0OBbZcHs0aNHhZjPS/O+9tce3B+rultnKM6/iSLOcn1OcfX5VeW+tN8mKTgkXJmdbnQr+Koo4BvnZaICvfPOO2bzwWkmgHfy5MkGhwCcL7rINZIO6RhA+Ouvv3Y59wl4CAD/0EMP6b777nM4LNk8IEsjVCkbftZNwDdZbVn32cTzOxh9QDqJ8Ah5Svntt9+Mfwm/rwj40N4AHg2+GUgjRowQRwtxcXFOJ3I4XRPP4sWLTYIWwBzgi78ZRG+99ZbLg7fou1Q18M2HRdIL0tB26dLFpH62jyXMJPPiiy+an3fq1Mmlrif0GEdrd999t8aNcy3KxqJFi0zfsytHK0vfc4RGmLaSEoqUttGOwHf0ki/UKHeHJnz8l6bP+cuA79aN6+qVWfP1yGtfaeoDV+uivp2Ogu87rxio1sMfVb8urfTpC3ccnbgA1wNvn2SAdLum9fXotK/1x3uPqGeHYxsbmGGAMOD7lqc+0C/L1uvGoX0VVr0wkkdqeqY++nGpurdvol/efLBY8D2gexvdVSTqSmCAv2HL12zdo743v6Dzz+qoXnbPXrRqixb/u03rv3pW7Zs10I7og4YR37bnoPk3jHVGVrbmTRunPk6C71nzlunGidOPY74B3MtmPmHkI4mH09Rs6INqFFlLIwZ1P/o+W3bvN6w6shQ2CcMfeEM7ouPUpU0jDe7VQf27tlbPjs0Uil68IE9JjS5UjYgGpe3uU3r9mjVrTEZJ2KqyFubvGTNmGPKBPyyyzqSHL+tzPeH+8gDfkFGrV6828cm7d+9+wqkBMcvZ+JMN1FX9PCcSK1asMCm/y5r22zicHjliWFhX2deS+tIZ8E07fpzzrWJ3bTlaXX4J6Uf27N6p24a0Vdumzun0SS9/OhwuAd9sbmGP7Zlf0r7DVuP0DEu8bNkyI9uAFQfosgHmXuL3s3bZyELAti2ykQ18s2FmzQXwgmuYG+wjFhGpiPWXOtgAIC8hqRVj0Aa+x44dq549exq5GaddMNy0mxIfH282ChCV+H/Yg2/GNPVyLxiAPAGxsbEmMtLgwYNNeFP6F4xgA9/8jO+EZGDIXfA9scXvh6ABzCNzgRzAwZt6Tkc260oDvpnobclyGGT2oaqYtIruimzJf+w1UXQiHeYoExrXcy2TE4CwaDIJnk1mTCa/t99+2yw2DBo8+GkLGcOczQJ3sgmnqoJvdsDYnrTUMHO2/iwOfKODY5Gin4o7jqKv+SjpM0fgmz5n8eD+ky0e1AO7AOBmo8WkwgcO0GAckKnPncUR+E49kqyQmN814eUPjOwE8I1MJPlImi6691Vt2b1Pn//3Tl10zysm2sn1F/VRp5FP6MrBPTVt/DH5Cuz4oNsnGTBZr1aYXvl0vlZ8PNHUZStXPDjNyE0A30PvfVX/bNqlLm2bGB20fUE+8vID1xQLvk+m+f5x8RpdMvY1EyKwXu3wE+p4+/Ebjfb8judn6Ehaplo2jFDrJpHKYqFdvLZU4Pv9OX/qjudmHAe+kb0gXaHgYFn//PvVsG4NtW584mI89rohGtq/iwDjs+Yu0+//bFFUTJxwUj2vT0fNePpWhfnmKa1BfwU39uBY8pIhOtBcwky7o8DIMW+y+J599tlumQPd0a7yrqM8wDfrDiwiJ8GQBMyF9usXoRynTp1qjuBdPW2FiACM3HPPPcUylSXZjrkXcAQgJFwlYOvSSy81siN3J+1xBnwjdXr7pWd0Q3/nN75z/litPp1bqV0FBt/gEXwtyNp6wQUXGKdy1ijAMuC8Vq1a5qR3165dBkxDHAGYGUOAcxv4BkxDfgKM2UCzKSNePz9nTQbjwEDzc8Yo4Pjmm282pBjXM2bZgDEWeCaAH1ISvxLWXcYJIUhJSw/4twffyE5Y47mGbLXffvut0XhzooxMhXdDdsKcxTpNnRMnTjRDlDWbZ1I369DD8gAAIABJREFUkZbAAt9//70hybiW9+G0GtD/2WefmbadylIpwDc7Ijqa4wgAU7169TRmzBiz84PFIVvXK6+8YphTCkCdDgAMT5kyxewGZ82aZTqAgckxDoPHlixiyZIlevLJJ01yiNdff92k3GUg2IM6nAIYODzXFk6LtsCmAsj27NnjlqQRVRV8M2nTbyTJYKduY7mLgm82QbDN3333nQHffFBISjiusjl7sYOfNGmS+fBgpwEFfOT0L4sakxTsD2ODfmNCIkoDmjUmjaKFTRbs9o033nj0w2cSwpkMJrGoJq+sH7gj8L1t2U9qXbBdE95fcFR2AmBmDP65epvRMXdq3UgrNuzSlLFX6Z6rB6v1sPE6o2VDfTXlrqMRQlZu3KmBt0/WY7dcbKKW3P3iJ0ZSgvaZAuON7ATHRsA3zpi/rdxswH6zBnXMNWit0ZrXr1PDaKKLFmccLv/dvFs9rn9Gk+69Ug/deMyxmJ9vjz6oYed0061Pf6D5f2/U5y/eqbM6tTQSFmQmSEFKYr73/fKK6tUJN/YZ//pXmvrJL8WC7+SUdGMrNiRfThpz9HV2xcbr7w1RGtSjnXGy3L73gAb1am/kObv2xeudr//Q9G8X6/tX7tGQ1kHKC2ssn563lbX7y/X+/2vvTMCjKtI1/CVhzwJJIGELOwiIoo4gOjoi4jaiONcRvO7jfnEc931fUEdhdODOVQcE1FFxAZdRR9xw3xDBBRCBABKWEJKQDQIJ4T5vxQqHthM6yUnSTVc9Dw/QfbpOnb/qVH3/V9//F7t3MGMwq36UF154weg967or5UcbmqKOhgDfAB2AAusdgJa+smsaz8icxh/mR4JY61IAYgAi5rrqDkOqqV7eJ9ZKAm059RQnDtYVpw4GNliqybq00/4mFPCNM/D4xHt01ah9Qr7VzLfnmR2s/t3Dn/kG72Bv1jfsD1vMOIDwI6h58ODBZv1CEgkhdN555xnnDNDMgVZIN9ktwfHiVFPkYQBbSCkwDXgHJxpSiX5kPT3xxBPNqbHossnLz/rJCbEAY9hpxiCAnLUU8M3n4CDGBDjtzDPPNIdboStHUjxmzBgDvlmLveAbnMU6DIGVkpJidOyst9QNC4+DYcE37UeWypgDbAP4Ye05URfHlBgT2sr9AeuAb54TzAZhygFhjVkiHnyjUQTkEDHLwMLbAUjjfbG1AJhmy+L66683HUJhW4LoWIwNKGeg0sF4/ExaLD5McAwWQBveFgMLOQGaJDqQoCQL5qgTj5IjkQH8bHNQGMT293iODJ76lmgF3+np6WZSZxJhcaCPAcVe8I0nTj9PmTKlKosCLy39idOEdpxxwQuKR8y4IRqbl59xQl2AbyYE5E4Ad/qdBQlPn76kjwOPu4b5ZjuNSYp2AvoB+ExuTHx4236WYOB71dwn1WPnKt36zJdVshPLVpfvqNA1E5/TpJmVDPyEq8aaPN8X3j1ds96dp+l3XWgO5QE03/y/s/Ty+/P1xuSrlBTfWoefP16H7Ndb0+64QEnxrfTSu1/ronummyBNwDfXXnTvDN120ckad9oIc7L983O+0pUTntNDV43VZWNG1Al85+QX6thxE0Xav1kTLlOXtBSt25iv0VdPMoflfPzETTr7timav3ilXn34CvXq2kFLV23QxfdO14o1OXrl4cs1/OABmvzcO7px0kua849rdMh+vfT4rA90xUPP6ok7ztfJRx6gRSvW6dzbpyhrY3614JtTQc+7Y6pe/3Ch3nnsOqMvLyjaqssffMZIXj6Zfos+XfCTxj3wtKbfeb5OGf4ble3Yoadf/0zXPfK83px8lY4c3EubOh2t9l3D+BRdyWi0OUaeRbK+BSAA+J46dWqDyQ7q28aG+n1Dgm/mKjJRsHVPX1mJSTDwDcvILhzrI2kjAeveXVvWKKQBkAysb8xtABov+AY4AeSYBwEsyBKY54IV7gfYAtwRHAcAYo1mZ5C5lrXXz+LAd4YhdxgD7IIAdvkbUomdBhwo1ifWTf5mbWO3l/EDeEWHTUCj3UFBJgYAZ/eE6wDfrIvWEWO8nH766QYMs4YybpgzwFOQY+wUA3YB5ay74DHGA0QmAJfCvIAjBuZiXEJ07Ql8A5ZhuwM139RrwTcOAKw36znOBAVJC+t8ly5djCMCow8hxs4MjiyYDKzHu9HYJ91GPPhmCw7GESkCHUjByAwQQDNAy4JhBh5sNd4UnY+gn0kE0E1aLcA237P9wmAFXOO1w6ICwgDdsOiBkpNgkwmDEBAISAeQE/jgR4lm8I2XCovGS0Z+YAIkeYGt5puJh8Autpm4BrkP/YCXzgLDJMW1bNfSH3zOREAd9BOTDBMWoJkJgckDQM01gHKCOlnIiLqurjDmcPLwzpmMmIT8ADLe+wUD30Wb85S4dq5ufXjGbrIT+zuCBYeedbdWrttUBb5/XLleY298VFkb80yWjs1FW5WZlaNxY47SPeNOrbTNk/8xgYUEK8KEL16xVq1atVDfjHQDvin/M/4pvfrhNxrYq7ORAy1asdbonZ+656KqjCLe9ofCfHPv1z5cqEvve9Kw8n0y0rR09QaTR3zanRfouEMH6Zn/fKHL7n/KtIv83muz89WnW7oJyDx0v96acfeFyszaqGP+Z4JJBzjpujO0b++uGnnpg8otKFbvjDStzylQh5REA9wB9DbbiVd2QtuXrlqvU66ZrE35RWYHgbzjG/MKTVrDy8YebXJ7/9c1k7Vqfa5JLVi6rVzfLftZhx/QTzPvv1TxzXaquNvRSui055Mi/Zgn6loHrBnjt65BWt77stjDUMGaRVtpSPANaMKpBzTh2MBkAp4CwTfkE/IRAvAAwewKAjj4DRIB5ifmPv5Q2AkmaB1mEBAD4IJIQDfMbwBjsO+kneP/6GwDCwAdKQBtYg2mUAeyE4AWIN7P4sB3hgGQEFOWDASI07+sXczHOGvgGaQlOMMUNNaQkvyf9dIWdlMAtPa0WYiuWbNm7Zafn7WSsQaA556wy1yD40VfA8oB3V7wTeIMGGZbUBmwftMO1mU/wDcOI7gAht7KRMEErP2Ab3bNWY9RIzAW+YxreX7GqtWF+zk+a6or4sE3izSDi5ceGQETDWmt6FSidBlI48ePNzlmYSeZtBhQLAyAObZHYDlhTEmJRaFOgDgeHZ4d1wC+8QYBdzUVPEO0UgA8fgf4Z6KqjimobUdHO/jmxWZrCjYG75utLwu+ebnw2nG+6GNbABO8/LzkyIlgYggQsWnO+B0OGMCel9DmG/UGX+ItM45gBti+qq4wZgD2BHwgVwJ4Mx79DDgKmu1k/lz1LV+ihZkbtWxNjo49dF+1Tdh1lDljet6ilUaXPGRgTw3oVanhJsAS9prsHu2TE3Xo/r117LBB5pAeCmD3jU++M9KShDYtNPyg/kqIb6XiLdt01JD+5kCeLVu36ZUPFuirHzIFyz50UE+d9LsDggJv6iws2ao3Pv5WfTLSg8pSrG0rKnbq++VrDAhfvT5X3TqmmDR/3Tu3N2CDtr356XeaO2+JCfZEekKw5itzvzGZSch1TgDn7Pfnm0wvo4cfaHJvL85cZ4JEAc+D+3YzgaFfL15l8pJzeM57Xy1RXGyMRh6yK0sR9gNgz5zzhX5cla327eJ16tEH68D+3SsP0pGEDOXFd7/WstUb1KxZrJH0jD3uEKUmtZFyM7WjbYbihl5S21e+Ua8HkAG62PqtbxpAtoHpJxzaaCsNDb7ZiWNuYR1jLgNsecE3wIK1D4CE8wNrCBiiL3CsmDdxjLgGEoL1j7ogsVi/2KZHpw/hwHeQVUgFAC2XXHKJAeGw2DUFdjLfsg5DcgHQqBvg5meJaPC9cLl+LO+mfjWQOV5b8S717t1nN4a2uoBL7+8s+IbdBfRSIJdwnhgHXrkFaxVMMZ/b4EoAOs6TLZaIYieDMQfWYQyhKye1KOMKzOMF34whb6pBvmetBrMxjvwA3ziaEKVgPa/KgFg+CFNwHv+GDccx5Q8YkDbwHGRkacwS8eCbF5ytE15wWGsGI4OGjrfgG0A+YMAAM4kwgTBpMQmhPwNk4wnROd4gTTqBiQXmm8kI8I1myquxC+woBiMsAlIWtjAAfGyTBNZbnw6OdvDNBMQLRqAI7Ap6NwJEWIDQjMFe87dXY4oGHK8bkM3EAnMDQLeerg24tHECsEME6cAWBRZeUgC8t/BCoyvkeitJ4TPAPDIVglv8yB5h7xkMfK+Y85h6x2VJyT2k2DA+Gro+gz9Sf0tewrJSbUw7Qmk9B4X9UzCXQhyQsaCuBcaJhZw5lwU52kpDg29AA0FokAXs1CGrsxJK+g4ZJMCa9Q2dLIU+IdZp2rRpRgICiKavAcj2EBUIJkAKgIr5lVgWiAPmMJswACCNhA/yoyYyirkPQANQhyFFhsLusZ8lksH3Rwt+0oIlP+vIIQNCMsn27eX6KCtW1954W9X1dQXfAFAwCv3I2GHdgmC49dZbza4xDDj9huwEsA2BBYuOgwbIZvxAMOGk8xlAFmcd5x1QzbvvBd8QmziMYCEISsYW1zBOGYO1Ad/E11n5UqDshB0A1n8kWRScT3ZxyGrCug3Ww1GAdafA1CM1Rh1h2xdSZ/hwUcSDb9hINEYMDiYhNGlsLTCBWPCNndAdAagAX2yjEWgAkOYaJjB0ud6tVjx8OgaJgdV81wS+GXR49gxctOdMXn5ovAP72IHvGDNJ0Nf0GQABLx7wjXYLp4rPLdi1khEmGBgANF+w51xvI+/5HbIj2B1YAMYKv8c7t4UJhl0QGKbAoEsmERY1FhdYc1tgGZhkYBH8XHSCge+CvI1qu+5DaXsxZ7P7MDW4KnyzAOC7olwlPX+v+NTQMy74dv9aVoQjCWiGGWM+rW3hnUO6ANizh2HUto5Iv74xwDc2YheONQwygZ1dG3DJrhsMIMDGGzwLGGeOpH8gMABMzF+WiICoYtcQQou5EhBDP3qzpzB/ci8YdcBbdYU5kxgb5lcYb7S5ADZvmrr69nOkg+/8ghKzIxdKYcfw4f+s1B3jH6w3+KYC1jqwEuQVfQ4mAmiz9hFTRV8BviEhAeWMBXZ1kaSwIwLIBmcB1BkLSJaIQWCthSQDzCJ9oW76HmaaMcXYBBDDhDNeGbuhgG8kIqynOJ0EieL4cX+r+Was0XYYfnbDWd+RGLP+4nBadp6db+TDtBcHgTEM8cZv6nMiaCh96L0mYsA3OuxgqfqYSOgMvB06h4WDQYEGyQu+YT/pfLbj8IIAaIAoNONIQ/Dw6RA8M7xCPuN+sAKhgG+8MUAbIIuBGRiU51enOvBdCSyRGSE/YecDgACYhm3mRWdSYZGh/9ChAdDpdyK1WQR4yeh/XkYWFhYpHDgmIfSK7HKg7WYyghGyIILvWbRsHlT7IhFLwPhhAmFiguXB0cMJsxKowN/U9kX1Xh8MfG9Y9ZM6Zr8nxcZJzSqP8HYlTCxQsUPKXa4dbXso7pDwlp1Yi7FLBEnBmK6NZArgDTjj3WEXyu/UcmHSo3tsRmOBb+Y/2EdkjYAR4oxgvmGlIaRYF5Fa2kKf4BCx2wfZxO9YPy34Rh9LPYBvYpWYOyGgmCu9hX6GAbWBbfY7tvABNMgU2IG2BRac9RdABgDzq0Q7+AZognsAsNW9p2j96T+uJfubLayNkFj0l029DAlFX+Egsa4hxwQLsSPCmgY+oh9ZQ8E4EJIQmsSKUGCRyYaCqgDykbpwEMlAwrhkboBBBzQDiMFgjD/WbO4BwEeZwC4yuy0AeZvtBPUCWAwATjYxMBfSKMA34xzlA84EQNq2B+eSHWiIUdpLG2C9eXZbIMwA6ASpNmaJCPANUAomAQB4s11A5zJB4OEDlhkksJR2MgJAAd7Z/sQbB5gBsmzBC2MwMdEwkNEsManZQINQwDceIQsVydqD5ZVGC2y39urTwQ5872J1WWjYRuIFBnzDzuC5078AcwAvUdL0PWMI5wjHihecz1h8mJjwxHmZAeA22wnf0ZdMRgB9GCQ8dbZ2A3PGs40G0IYtIIiFsQhrAIBhEQO0+1mCZjtZ9LV6rHlBSuoitW7r5+1cXfWxAKy3dkoJnZTbrJNSe4V3nm/vo9p0myyuwebfYGZh0WPss/h6wVd9TBiJv20s8I1tADEADkgI5jEABgw2gWTEqNgtduYpQA5ABRDEesXcBwFlY5IAPPQ3O8pINAFefMf8ZwkkQBlzLyA+8ARfyAaypXBf72nBkBJIUPyW4IUKvh+beLeuHlV5qEso5XmTarCb9ukePKtLYB0csjNx5lzdcOZIJSW0DuUWJgUszPfJ9WC+Q7pRDRcBunHEwDswwbyzwYhCsrVxDRgqMOEEmIpAWrLlgHH4PewyshWkLbY+1lqcO4A919a1oEig7urq4B3gXBCIWPBcYHvBh4x5pDOklYaM9Yscrc0zhTX4ZmCwlW+PEg18MAAW3jfb+7DceGWwALz0vPz8DkCFgSmwk2yXETwHE2oLk5JlytEIMaEQdISnRUFfRPJ2PkNjHKygDWfLpboC4+rHKUrRBr6R8yDlwYPFo/YWXkC2lXjJcKaYOHjxGDNM8rzs9CU7Id6tVwACDBAsNhMBsiNeRrbZ2WajMHbwumFyYO9YUHDyqjsoiTYgU8EJYGFjnMAcscAF7oLU5gUNdm0w8A3rvz5zkRJ2Fiol7xtpR5kUnyptyZNgXhPSpK35Uvk2KTFdKi2UyrZUfl62tfL/8R2kijJp62apTaqEn1OySWqdIsU1l4qzpVbtpOatpKJsqWWC1CJeKs6p/KxlW2lLjhQTJ7VJkUpyK4En9dKOHdulxI5SacEv906XtpdI24oq21G+XSrdLMW3l3ZWSFtyf2lHnFSyUWqVLDVvKRVtkFomSS3aSMUbpeZtpJaJUkmOFNtcap0sbdkk8wDWBjvKK5/b2iCBexdV3j+ee3ttUC5tzZPatK+U8FBvjTZIqGxHs5aV9rE2oB2F66QWiSoceLaSkhv3EIf6jjN+z6IK88S7hWNZ3Vhm/KP7ZA5mrquLXMWP9oZLHY0Jvnn3YZNh/bA74BtgAmvJGgr7CMCARIIMgESgT/k/MUn8IT6J+RJCC6fLBlxCTEE4AMaZJyG10JAj4YNcCHTKmFthEhkH/A7wA/EE+wi7Tt1+7oaEDL4n3KWrTwpNW80YihbwHS7vSzS2I6zBd206hAkI78WCIyYdgJv9PynnmAjYDgsmC+FegHD7G78BU22epaZrow1819Vuti9ZBAKZaupESsI1jI9g39trGFd8H2rQbGOMoWDg29opPy9XyZmvqHhbubZkjFDaps9UtmWz8rqPUnr+PKkgS+szTlJq8RK1yFuqtZ1OULuy9YrPma+stJFKit2qpPUfKyt1uBJaN1e7n+dobcphik9OU7vls7U+eahapnZXyqpXld26v+LS+6t91lvKjU1TRZch6rDuPRVWtFBp198pLedjlZZuVUG345We95VUtF7Z3UarfcG3itucqXWdf6/k0lVqvek7re14nJJ25itxwxfK6jBCiS12qm3Wu1qb+jvFJ7ZVu5WvaV3yMLVO6aLkzNnakDBYzdP6KvXnN5TToptiOg5W+3XvKH9ngsq6Hqa07I9Usr1cxRkjlZ77ucpL8pTb/SSlb54vbf5Z67uOUkrJT2qZt0RrOx2vdmUbdtkgrlRJaz9SVvsjldCmpdqtfusXG6Sr3fJZWp88RC3b91DKyte0sXU/xaYP/MUGHVTReYg6bHhfhTuaqTRjuNLyF2hlodRl6Gi1aNGyrsO5SX+HkwvzCavJ+AbY4Qwzx8JwAdrIiY+jyU6kHyf5NukD+3DzhgLfkEs4QpAL3mLjVugfwDfHasNwE4tCUBt9QoYo1j/AOEQQax2OEgQG3zMnQkBASqD5t1v6kE7IRZDT8RuIBYiG6oLIIaEA+ewyMm9yX9Ze1l0bCOeDiU0VDnz7ZUlXT2NboEHA96IOp2jfgw5t7GcJej8WCET9BAWg+eXvQJ1aWDQ0xEb8vHyJuq2YoWVtj1TfYb8P8VeNc1nm8qXqlTlD+Z2PUvKgYxvnplF4l8JXr1NSj/2lwbuOhbdmYLxvKSkxwCghMVHFRUWq2FmhpKS25vOyctIutTO7Bdu3bzOfszgCkhMTK08RLSkpNv+mFBUVKj4+wSzOmzfnm39X5k8vUMuWrYzEin83a9bcBOZwfWxMbNW9aUdiUpJKiotVvqN8t3vTDoDdtm2lph2VWWNKzL35XXFxkRISEo3zwz1sOwoKNqt16zZG48i/AbWwaubesXGGjSsqLDTt597V2YDtR3vv2toAIMK992QDno92NsW2pt+vBrtKAG22qdkhhKBgBxEwCJvpQPcuizcE+KZ27M77EBjMz/vCdwBoHCHbF8gF2LllNw45HLIBrywSsM4WPTscyA74nveCd9kGltPvfM91bOGzi1hTMgHagqYWEI9zhhSBezfEbogD336/5a6+xrKAr+A7a/kidV02Xd+1OUL7Hzm6sZ6hxvswESAXIBKW7TW0ueHKaodisBULPlTv7Ne0tvvp6jJgSCg/abRrsn5era4/TVdOwj7qMOy/G+2+0XSjzbk5SvzyIX2/cx8dcOLuMpxosoN7VmeBcLZAQ4HvcH7mpmibA99NYXV3Tz8s4Cv4zsvdpJRFT6isQtrcd6w6dOnhRxvrXQfCekqoQUP1vmEDVZC9LkuJPz2vNjuKlTPoEnVI3xVN3kC3rFW1pVu3asuX0xW/bb3WZZyingN/U6vfu4trtgBM8PbvZyul4Act7zpWfQYd7EzmLOAsEIYWyN2Uo9TFT2h9eTt1GnFpGLZw72hS6dt3qFVKD5UNPqtaaSC7fI85zffe0eF70VP4Cr6xS+bCj9UrZ47KFavMkgQ1axW/F5mr6R5lR1mpercpVuyOUi1OPEoDhh0TllvZ2at/UvrKl6QdW5Ud10ElpZUnJbpSPwsYGUlFvtLjCpTX7gAlHDSm6jjh+tXsfu0s4CzgtwWQMW35Yqpab92ggkEXKK1Ld79vEfX1rVk6TxkrZ2pJiyEaMKLyKPtgpa7gu3/PTurTNbSsHPmFxfrHrE910znHRFS2k6gfRE1oAN/BN5qzDZmLVPzje+rXtqwy00IYle07KtQirvI46IgqsXFakhujVn1+p+4DD642SLCpnwmQuGblMpUvn6terQvDrv+3lG5Tq5YtFBtpB9HESBtKYqTOByup7zC1aeOc2qYe6+7+zgI1WeDnxV+rW9ZsbWvRTvmpQ9UqCSBX4YxWTwvsrKhQyaY16rz5S8W2aK0N/c5Vx07VH16FZn3K/01SYkzJbncGq1RXsjbmKTGxndq1rYx9CSwxsTGKidmFI6hrwfc/alCfzmoeIr5YmrlGSQnxSk8NLTVs6XayRXXWuMuvrKcF3c/DwQK+g2/vQ5UUF6m8rCwcnrOqDbwkhQV5WrdmtfbZd7Di4iLjKG4CaOJ/CYILK4PW0JiSokKTHSGcyvay7SYYaeFXn2rQgUMjKgNF6/gEx3aH02BybXEWqMECBBCv+f4TJWd/rOTYkspUm2FU7MEqERcMTOr8Zq2UG5Ossr6jlN5jwB53gXlW8lHXphDEXZv4MILVCbCuTant+kggbKiZt2rTDndt41ugQcF34z9OaHdkG+rpp582h6wQrV9dqrnQanNXRZoFmIhJ1UXKNHIXu+Is4CzgLNBQFtiUs1HZWatUXFTQULeoW70cABUTo7xNG5Wc2mGPALZuN/H/VzgLbZNT1blbb5PNyBVngUi0QFSCb29HcfIhqZO8h+5EYke6NtfNApzWRvosUmFFHANUt0d2v3IWcBZwFqiyACcCkxecQ+tccRZwFmgcC0Q9+F6+fLm+//57c0IYjKhjwRtn4IXLXch/+/bbb5v+Jx+zK84CzgLOAtFkAeQS2dnZRo5H/no/TmJuSvuxjnMCJ39DrARKR5CfkMu8ffv2uzUTOyBLxQ57ImKoP1AyAnYghzrSkPoU6qV+DrKqz5rE2sazV3eiqL0P39PvHNvO82MzJFPk9LffBT4P6gH+BNqwPs8dbb+NevBtO/zrr79WZmamTj311FrpvKJtwOytz8viM3fuXI0aNSriU1LurX3knstZwFmg4SzA0e8QEePGjavxEJ2Ga4E/NXOw0EknnWQOg5o8ebL++Mc/7lbxzTffrMcee8yc/Am4RaeNDPWzzz4TaYl79uypc889VwMHDgwKwgGoxx13nObPn79bvQDvfv36iRNBuX9dibzvvvtOJ5xwgiZOnKjTT68+i0tN1gIYH3vssWZH94knngh6KZgH6e2MGTPM32eddZY5jOmFF14wzwYhNXPmTFMPBybxHSesUu6991797W9/07p163Y7tMmfHoyOWhz4/qWfeaE4AZMTvpCg7MnzjY7hEV1P+fnnnxu2hAnG9X909b17WmcBZwGZE25ZCzmUrkeP8Dino7b9wumaRx11lAGMyGneffddpaenV1Vz5ZVX6u9//7thv2F8L7nkEj355JMaMGCA0tLShBQR9vr111/XwQf/+iwFbHTYYYdpzZo1+stf/mLIOmwG2H/xxRcNI/7vf/9bv/3tb2vbdHP9ggULDOB95JFHdOaZZ9apDtj9ESNGGGcAxyJY4cTSW265Rdddd52GDh1qwHZeXp7eeOMNrVq1Snfeeaf5/qCDDjIHFIKP+JydgWeffVazZs0y4NwFgNapi+TAd4Dd2G6ZPn26jj/+eHXr1q1uVnW/imgL4PkzCQ8fPjyin8M13lnAWcBZoLYWIEc54ArwHYlzoAXfsLKAUAAyLK0tXvANywxIvfjii/XXv/7VAMm33npLY8eO1Z///GeNHz/+V+az4BvGfN68ebtloHr11VcNW33ttdfqnnvuMaCcApljWeLU1FTzGW1bsWKFkW506tSpivDxgu8xY8Zo5cqVSk5ONgkCAgsOBKAfQNy1a9cqmYoXfD/11FPKysoyjhWYpjpbX3StAAAKtElEQVRG3gu+kbzYwjOcccYZ+uSTT4RMF4a/uoJUBflK586df3UfiC12G2DQGVvx8dGdLteB7yCjiC2bxYsXB/V6azuRuesjzwLkhWULEvaECcOx4JHXh67FzgLOAvWzAHPf0qVLBVgMBvzqV3vD/dqCb5hsnuGDDz4QiRWOOOIIc1Mv+OZzgDfAEpacAtgFkCMtQZ4SWGoC3wsXLjSsNfLVRx991DDX33zzjanv8ccf10MPPaTLLrtMd911lx588EHTPgosOdcjdbHgG8fn008/FTIa2HUkkVwDMURBTnLDDTcYfTglJSXFAP6LLrrIsPrcExYeaQ2SIkr//v2NzARGH8eBIFvYeur2gm9kJzz/Sy+9pClTphg2nLYCyufMmWMcFBwTgDZgfPXq1UauxC4D9gF833777Tr//PMNCAf8X3DBBXrvvfdMO/gMO2CDaGXOHfiuYQ7AK2arhZczWgdIw02R4V8zkx66O7blXGBJ+PeXa6GzgLOAvxaAqXz++ed1+eWXR0wslAXfAMxrrrnGgGGAOICR3N1e8A1jDNmCzCQnJ8eAREDyM888Y8AtDHio4BsQDPhF0kIGGXADLDjgNiMjw/wbJpvYouuvv96sK+jRf/jhB910001Ga24lH7QZZh1Ai/77zTffNPUCYKkbB2Hfffc1oPnGG28UuxW33XabIQ1xJADogG9A9IknnmhYfBhyZCSsZQDvb7/91jgktA/g7QXfSG+OOeYYI72BUUfHTmIKdkSQqLBLcP/995ugS4A090KGg1PB9VOnTjXSG2zIc3N/bIoGf//99zeg/r777jNyH7Tm0Vgc+K6h1/H0GKCDBw82kb+RHgUejQO8vs/MhMX2GH9q2m6r733c750FnAWcBcLRAkgxkTHAIAPQwr14wTeSC9hmgCl/I0Hxgm/vnA5IBPwCKAGYAMRgKYgt8w2jDahmZxRpBsGaAPCRI0caUAkApk5AP3XxOXXjCKDF5nObiQWG/YorrjBgF3AM+AZYwzrjIMBkA9y/+OILo7tGrsLzAHZ79eplugRpDYCedvXp08cAYvoNthnNO3gGHTlsOedcsKaFAr4B74Gab4JWLfimzQBobE0bsQd9wPMic0Ebzk4AjP6HH35onp0xRfsPOeQQHX300eE+pBqkfQ58h2BWPGMGLYMkWABGCFW4SyLYAkxabPex9QpT4WQoEdyZrunOAs4CtbYAgBPGlgKoCufiBd8EGxJEePLJJxvACisM+2oDLr3gm53uZcuWGcYWsIyjgUQD8OstFnxz7WmnnValbUaSAVGHXMPulAK+YZ+RowB2Yda7d+9uJBsw1rZwDUwzzDnBnIBvwPTZZ59ddQ1g9e677zYgFnC9ZMkSw4jTDrTYgG701Hzft29fA765DsbZFtjrAw44wKxnMNB+gO8HHnjAtIsMMaQppLBmArqRwmBz2oAOHhsBuJF00j7sFa3Fge8Qex6PlRcH/Ru5L50MJUTD7SWX4akTMEP/W+3bXvJo7jGcBZwFnAVCsgDz4EcffWQYTQBeOJZA8E0bcRxGjx5tJBiQKABw2GS0yrDVHLRnQTZyD64F0ML2w24HA9/BAi4D7QH4BgwjLQEzIAvZb7/9jHSELCs1gW8AsjdNIgQgDD5AHtkJwJw6AdGw6eivkcx4wTfg9p///GfVfQDs3B+mHY27H+AbyQz2JEkFsh5vQYJCWkKyyiDhfe6554STgx24dtKkSYZVj8biwHcte52XiJR055xzTr0S4Nfytu7yMLEAGki2AtHAeSPCw6R5rhnOAs4CzgINagHYVQLrwnUXMBj4JvAQSQagE5kG4A/wfccdd+hf//qXCUi0EhPIFeQTgFzAd6D0pKaAyz2B79zcXJPZBC03YNoWJBsXXnihyJbSsWNHw3wTkEi6Pwr3JJASiQcMPnpyWG8CMgmixHFAhw2b7gXffP7+++9XYRX0+2AXq3/3A3zjSKBhR0dOWkIK9iaYFVkNjP4rr7xiNO3Dhg0zzg5sPTam7TxT4O5Cgw7gMKncge86dAQHsgC8eJHw7JwMoQ5GjOCfEIiJ/p9JEPYnGieOCO4+13RnAWcBHywACAc4wRJXd4qiD7epdRXBwDeVQJyQQYT81hTA98svv6zzzjtPV199tQG7sLEAbv49ZMgQzZ49+1e73PUB3wRGImcBqCJvgX2mXQDiwsJC49TQfsA3GAPWGmab68kcwuE9fEbqPw5Egk3GOYBNBrwDapF5wHgjk4UsRJuNowToJWATGQ4And+ECr7/9Kc/GT08ux6chYLTYjXfZMThXjDfZC9JSEgwjgFButwPZpxDfADi5AVn54E88gSSwtgj8Qk8hbTWnR6BP3Dgu46dhg6cSF4OZDnwwAPrWIv7WSRbgHzgTDRMLK44CzgLOAtEmwUAf+iKCeir64mOftsMcgxNMfFZMMreQmYPgCvMLLIRAiUBvgBLpDRowJF0ADABudUdskNqQH4PY46korpiZSeLFi2qImnQd/M5YBsWnvbiCCDBACST5AHwTcAmBB/6cQA615JtBHvj9JDGEI011wGoaSuMNppu5CcAZqSSSIXIE07wJf+G/UcDT0aTww8/3IBfHKg//OEPVYfsENhps50g1eHsk0svvdTYBekIDDrgm3ZjM/49YcIEMw7QtmND2oMNke1MmzbNZJ6B9bfgmwBVnscFXPr9BkRBfQBwCp4qL4HLhhIFnR7wiEx6TCJsVRJI44qzgLOAs0C0WQBGk11gggWbGoTDLnNOA+sxQNRbAN1k/wCEQprQVuZvsn+gh+ZzwC1BpcEyndi6YJcB7jDHNe18EwRJpjQYd+91ZCzhnoBUDpwBzMNwcw2gHPAL0AXcwywDvAGp3jYhJ4GJJqgRlh62GycC7TdAGsAPe84OBU4S9gBsW7IQJhzZCiAZ0Mxx89iOgEh+QxvI+gK4p07ye2MrgDu7v2jirQ2xBTahPq7F7jDbVpqJ3dlRoB3cl+fAwQjsn2h6bxzz7UNv84LwIpDGiHyhrkSXBZCfwETAZniPMY4uK7indRZwFohWCwDKAF8c2oIMryY2OFpt5J7bWcBrAQe+fRoPbL/gNaMnw7OMRg2TT6aMyGpgvvHu0dERTe4Wn4jsRtdoZwFngXpYgOwh6KiRPNi0c/Wozv3UWWCvtYAD3z52LRowNGbowAFgrkSXBdh6e+eddwzwRnPoirOAs4CzQLRZgKA/JA5ogYmJcQkJom0EuOcNxQIOfIdipVpeAwhrat1bLZvsLncWcBZwFnAWcBbwxQKsgaSgI9iOYD5XnAWcBXa3gAPfbkQ4CzgLOAs4CzgLOAv4agFS8hGYR4YLV5wFnAUc+HZjwFnAWcBZwFnAWcBZwFnAWcBZoEks4JjvJjG7u6mzgLOAs4CzgLOAs4CzgLNANFrAge9o7HX3zM4CzgLOAs4CzgLOAs4CzgJNYgEHvpvE7O6mzgLOAs4CzgLOAs4CzgLOAtFoAQe+o7HX3TM7CzgLOAs4CzgLOAs4CzgLNIkFHPhuErO7mzoLOAs4CzgLOAs4CzgLOAtEowUc+I7GXnfP7CzgLOAs4CzgLOAs4CzgLNAkFnDgu0nM7m7qLOAs4CzgLOAs4CzgLOAsEI0WcOA7GnvdPbOzgLOAs4CzgLOAs4CzgLNAk1jg/wH36PXsnHm35gAAAABJRU5ErkJggg=="/>
          <p:cNvSpPr>
            <a:spLocks noChangeAspect="1" noChangeArrowheads="1"/>
          </p:cNvSpPr>
          <p:nvPr/>
        </p:nvSpPr>
        <p:spPr bwMode="auto">
          <a:xfrm>
            <a:off x="830263" y="2126615"/>
            <a:ext cx="5734050" cy="17145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24" name="מלבן 23"/>
          <p:cNvSpPr/>
          <p:nvPr/>
        </p:nvSpPr>
        <p:spPr>
          <a:xfrm>
            <a:off x="601980" y="792718"/>
            <a:ext cx="4572000" cy="738664"/>
          </a:xfrm>
          <a:prstGeom prst="rect">
            <a:avLst/>
          </a:prstGeom>
        </p:spPr>
        <p:txBody>
          <a:bodyPr>
            <a:spAutoFit/>
          </a:bodyPr>
          <a:lstStyle/>
          <a:p>
            <a:r>
              <a:rPr lang="en-US" dirty="0">
                <a:solidFill>
                  <a:schemeClr val="bg1"/>
                </a:solidFill>
              </a:rPr>
              <a:t>After constructing the workload graph, we perform inference on the nodes of the graph either by direct evolutionary search or with a graph neural network</a:t>
            </a:r>
            <a:endParaRPr lang="he-IL" dirty="0">
              <a:solidFill>
                <a:schemeClr val="bg1"/>
              </a:solidFill>
            </a:endParaRPr>
          </a:p>
        </p:txBody>
      </p:sp>
      <p:pic>
        <p:nvPicPr>
          <p:cNvPr id="32" name="תמונה 31"/>
          <p:cNvPicPr>
            <a:picLocks noChangeAspect="1"/>
          </p:cNvPicPr>
          <p:nvPr/>
        </p:nvPicPr>
        <p:blipFill rotWithShape="1">
          <a:blip r:embed="rId5">
            <a:extLst>
              <a:ext uri="{28A0092B-C50C-407E-A947-70E740481C1C}">
                <a14:useLocalDpi xmlns:a14="http://schemas.microsoft.com/office/drawing/2010/main" val="0"/>
              </a:ext>
            </a:extLst>
          </a:blip>
          <a:srcRect l="30060" t="42985" r="64597" b="35782"/>
          <a:stretch/>
        </p:blipFill>
        <p:spPr>
          <a:xfrm>
            <a:off x="4671060" y="2202180"/>
            <a:ext cx="1036320" cy="2317113"/>
          </a:xfrm>
          <a:prstGeom prst="rect">
            <a:avLst/>
          </a:prstGeom>
        </p:spPr>
      </p:pic>
    </p:spTree>
    <p:extLst>
      <p:ext uri="{BB962C8B-B14F-4D97-AF65-F5344CB8AC3E}">
        <p14:creationId xmlns:p14="http://schemas.microsoft.com/office/powerpoint/2010/main" val="7593680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933</TotalTime>
  <Words>1011</Words>
  <Application>Microsoft Office PowerPoint</Application>
  <PresentationFormat>‫הצגה על המסך (16:9)</PresentationFormat>
  <Paragraphs>100</Paragraphs>
  <Slides>23</Slides>
  <Notes>23</Notes>
  <HiddenSlides>0</HiddenSlides>
  <MMClips>0</MMClips>
  <ScaleCrop>false</ScaleCrop>
  <HeadingPairs>
    <vt:vector size="6" baseType="variant">
      <vt:variant>
        <vt:lpstr>גופנים בשימוש</vt:lpstr>
      </vt:variant>
      <vt:variant>
        <vt:i4>3</vt:i4>
      </vt:variant>
      <vt:variant>
        <vt:lpstr>ערכת נושא</vt:lpstr>
      </vt:variant>
      <vt:variant>
        <vt:i4>1</vt:i4>
      </vt:variant>
      <vt:variant>
        <vt:lpstr>כותרות שקופיות</vt:lpstr>
      </vt:variant>
      <vt:variant>
        <vt:i4>23</vt:i4>
      </vt:variant>
    </vt:vector>
  </HeadingPairs>
  <TitlesOfParts>
    <vt:vector size="27" baseType="lpstr">
      <vt:lpstr>Titillium Web Light</vt:lpstr>
      <vt:lpstr>Titillium Web</vt:lpstr>
      <vt:lpstr>Arial</vt:lpstr>
      <vt:lpstr>Ninacor template</vt:lpstr>
      <vt:lpstr>Neuroevolution-Enhanced Multi-Objective Optimization for Mixed-Precision Quantization </vt:lpstr>
      <vt:lpstr>INTRODUCTION</vt:lpstr>
      <vt:lpstr>NEMO</vt:lpstr>
      <vt:lpstr>מצגת של PowerPoint‏</vt:lpstr>
      <vt:lpstr>מצגת של PowerPoint‏</vt:lpstr>
      <vt:lpstr>The method is based on the integration of three techniques:</vt:lpstr>
      <vt:lpstr>מצגת של PowerPoint‏</vt:lpstr>
      <vt:lpstr>מצגת של PowerPoint‏</vt:lpstr>
      <vt:lpstr>מצגת של PowerPoint‏</vt:lpstr>
      <vt:lpstr>מצגת של PowerPoint‏</vt:lpstr>
      <vt:lpstr>More about this method… Mixed-Precision Quantization </vt:lpstr>
      <vt:lpstr>However </vt:lpstr>
      <vt:lpstr>מצגת של PowerPoint‏</vt:lpstr>
      <vt:lpstr>מצגת של PowerPoint‏</vt:lpstr>
      <vt:lpstr>Search species:  </vt:lpstr>
      <vt:lpstr>EXPERIMENTS &amp; RESULTS</vt:lpstr>
      <vt:lpstr>Multi-Objective Pareto Optimal Sets</vt:lpstr>
      <vt:lpstr>מצגת של PowerPoint‏</vt:lpstr>
      <vt:lpstr>NEMO Search Analysis</vt:lpstr>
      <vt:lpstr>מצגת של PowerPoint‏</vt:lpstr>
      <vt:lpstr>מצגת של PowerPoint‏</vt:lpstr>
      <vt:lpstr>מצגת של PowerPoint‏</vt:lpstr>
      <vt:lpstr>In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Neuroevolution-Enhanced Multi-Objective Optimization for Mixed-Precision Quantization</dc:title>
  <dc:creator>mary qubty</dc:creator>
  <cp:lastModifiedBy>‏‏משתמש Windows</cp:lastModifiedBy>
  <cp:revision>55</cp:revision>
  <dcterms:modified xsi:type="dcterms:W3CDTF">2023-06-05T07:24:20Z</dcterms:modified>
</cp:coreProperties>
</file>